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8" r:id="rId1"/>
  </p:sldMasterIdLst>
  <p:notesMasterIdLst>
    <p:notesMasterId r:id="rId78"/>
  </p:notesMasterIdLst>
  <p:sldIdLst>
    <p:sldId id="256" r:id="rId2"/>
    <p:sldId id="259" r:id="rId3"/>
    <p:sldId id="260" r:id="rId4"/>
    <p:sldId id="261" r:id="rId5"/>
    <p:sldId id="351" r:id="rId6"/>
    <p:sldId id="264" r:id="rId7"/>
    <p:sldId id="265" r:id="rId8"/>
    <p:sldId id="266" r:id="rId9"/>
    <p:sldId id="267" r:id="rId10"/>
    <p:sldId id="268" r:id="rId11"/>
    <p:sldId id="269" r:id="rId12"/>
    <p:sldId id="270" r:id="rId13"/>
    <p:sldId id="271" r:id="rId14"/>
    <p:sldId id="272" r:id="rId15"/>
    <p:sldId id="274" r:id="rId16"/>
    <p:sldId id="275" r:id="rId17"/>
    <p:sldId id="277" r:id="rId18"/>
    <p:sldId id="278" r:id="rId19"/>
    <p:sldId id="279" r:id="rId20"/>
    <p:sldId id="280"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318"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5" r:id="rId51"/>
    <p:sldId id="316" r:id="rId52"/>
    <p:sldId id="320" r:id="rId53"/>
    <p:sldId id="322" r:id="rId54"/>
    <p:sldId id="323" r:id="rId55"/>
    <p:sldId id="324" r:id="rId56"/>
    <p:sldId id="325" r:id="rId57"/>
    <p:sldId id="326" r:id="rId58"/>
    <p:sldId id="328" r:id="rId59"/>
    <p:sldId id="331" r:id="rId60"/>
    <p:sldId id="329" r:id="rId61"/>
    <p:sldId id="330" r:id="rId62"/>
    <p:sldId id="332" r:id="rId63"/>
    <p:sldId id="333" r:id="rId64"/>
    <p:sldId id="334" r:id="rId65"/>
    <p:sldId id="336" r:id="rId66"/>
    <p:sldId id="337" r:id="rId67"/>
    <p:sldId id="338" r:id="rId68"/>
    <p:sldId id="340" r:id="rId69"/>
    <p:sldId id="341" r:id="rId70"/>
    <p:sldId id="342" r:id="rId71"/>
    <p:sldId id="344" r:id="rId72"/>
    <p:sldId id="345" r:id="rId73"/>
    <p:sldId id="346" r:id="rId74"/>
    <p:sldId id="348" r:id="rId75"/>
    <p:sldId id="349" r:id="rId76"/>
    <p:sldId id="350" r:id="rId77"/>
  </p:sldIdLst>
  <p:sldSz cx="24384000" cy="13716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58848"/>
  </p:normalViewPr>
  <p:slideViewPr>
    <p:cSldViewPr snapToGrid="0" snapToObjects="1">
      <p:cViewPr>
        <p:scale>
          <a:sx n="26" d="100"/>
          <a:sy n="26" d="100"/>
        </p:scale>
        <p:origin x="1480" y="632"/>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2286000" y="514350"/>
            <a:ext cx="4572000" cy="2571750"/>
          </a:xfrm>
          <a:prstGeom prst="rect">
            <a:avLst/>
          </a:prstGeom>
        </p:spPr>
        <p:txBody>
          <a:bodyPr/>
          <a:lstStyle/>
          <a:p>
            <a:endParaRPr/>
          </a:p>
        </p:txBody>
      </p:sp>
      <p:sp>
        <p:nvSpPr>
          <p:cNvPr id="135" name="Shape 135"/>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python.org/3/tutorial/floatingpoin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dirty="0"/>
              <a:t>Η </a:t>
            </a:r>
            <a:r>
              <a:rPr lang="en" dirty="0"/>
              <a:t>Python </a:t>
            </a:r>
            <a:r>
              <a:rPr lang="el-GR" dirty="0"/>
              <a:t>είναι μια γλώσσα προγραμματισμού. Όπως και άλλες γλώσσες, μας δίνει έναν τρόπο να επικοινωνούμε ιδέες.</a:t>
            </a:r>
            <a:endParaRPr lang="en-US" dirty="0"/>
          </a:p>
          <a:p>
            <a:pPr marL="0" indent="0" defTabSz="808990">
              <a:spcBef>
                <a:spcPts val="3300"/>
              </a:spcBef>
              <a:buClrTx/>
              <a:buSzTx/>
              <a:buFontTx/>
              <a:buNone/>
              <a:defRPr sz="4900"/>
            </a:pPr>
            <a:endParaRPr lang="en-US" dirty="0"/>
          </a:p>
          <a:p>
            <a:pPr marL="0" indent="0" defTabSz="808990">
              <a:spcBef>
                <a:spcPts val="3300"/>
              </a:spcBef>
              <a:buClrTx/>
              <a:buSzTx/>
              <a:buFontTx/>
              <a:buNone/>
              <a:defRPr sz="4900"/>
            </a:pPr>
            <a:r>
              <a:rPr lang="el-GR" dirty="0"/>
              <a:t>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rPr lang="el-GR" dirty="0"/>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a:p>
            <a:endParaRPr lang="el-GR" dirty="0"/>
          </a:p>
        </p:txBody>
      </p:sp>
    </p:spTree>
    <p:extLst>
      <p:ext uri="{BB962C8B-B14F-4D97-AF65-F5344CB8AC3E}">
        <p14:creationId xmlns:p14="http://schemas.microsoft.com/office/powerpoint/2010/main" val="338466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643889">
              <a:spcBef>
                <a:spcPts val="2600"/>
              </a:spcBef>
              <a:buClrTx/>
              <a:buSzTx/>
              <a:buFontTx/>
              <a:buNone/>
              <a:defRPr sz="3900"/>
            </a:pPr>
            <a:r>
              <a:rPr lang="el-GR" dirty="0"/>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Στην </a:t>
            </a:r>
            <a:r>
              <a:rPr lang="en" dirty="0"/>
              <a:t>Python, </a:t>
            </a:r>
            <a:r>
              <a:rPr lang="el-GR" dirty="0"/>
              <a:t>εκχωρούμε μεταβλητές χρησιμοποιώντας το σύμβολο </a:t>
            </a:r>
            <a:r>
              <a:rPr lang="el-GR" dirty="0" err="1"/>
              <a:t>ίσον</a:t>
            </a:r>
            <a:r>
              <a:rPr lang="el-GR" dirty="0"/>
              <a:t> (=).</a:t>
            </a:r>
          </a:p>
          <a:p>
            <a:pPr marL="0" indent="0" defTabSz="643889">
              <a:spcBef>
                <a:spcPts val="2600"/>
              </a:spcBef>
              <a:buClrTx/>
              <a:buSzTx/>
              <a:buFontTx/>
              <a:buNone/>
              <a:defRPr sz="3900"/>
            </a:pPr>
            <a:r>
              <a:rPr lang="el-GR" dirty="0"/>
              <a:t>Στο παράδειγμα, αποθηκεύουμε το μήνυμα ”</a:t>
            </a:r>
            <a:r>
              <a:rPr lang="en-US" dirty="0"/>
              <a:t>HELLO</a:t>
            </a:r>
            <a:r>
              <a:rPr lang="el-GR" dirty="0"/>
              <a:t>" σε μια μεταβλητή που ονομάζεται </a:t>
            </a:r>
            <a:r>
              <a:rPr lang="en" dirty="0"/>
              <a:t>var. </a:t>
            </a:r>
            <a:r>
              <a:rPr lang="el-GR" dirty="0"/>
              <a:t>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a:t>
            </a:r>
            <a:r>
              <a:rPr lang="en" dirty="0"/>
              <a:t>cool_variable_5 </a:t>
            </a:r>
            <a:r>
              <a:rPr lang="el-GR" dirty="0"/>
              <a:t>είναι ΟΚ).</a:t>
            </a:r>
          </a:p>
        </p:txBody>
      </p:sp>
    </p:spTree>
    <p:extLst>
      <p:ext uri="{BB962C8B-B14F-4D97-AF65-F5344CB8AC3E}">
        <p14:creationId xmlns:p14="http://schemas.microsoft.com/office/powerpoint/2010/main" val="326627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05. Variables</a:t>
            </a:r>
            <a:endParaRPr lang="el-GR" dirty="0"/>
          </a:p>
        </p:txBody>
      </p:sp>
    </p:spTree>
    <p:extLst>
      <p:ext uri="{BB962C8B-B14F-4D97-AF65-F5344CB8AC3E}">
        <p14:creationId xmlns:p14="http://schemas.microsoft.com/office/powerpoint/2010/main" val="145502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9459">
              <a:spcBef>
                <a:spcPts val="3100"/>
              </a:spcBef>
              <a:buClrTx/>
              <a:buSzTx/>
              <a:buFontTx/>
              <a:buNone/>
              <a:defRPr sz="4600"/>
            </a:pPr>
            <a:r>
              <a:rPr lang="el-GR" dirty="0"/>
              <a:t>Οι άνθρωποι είναι επιρρεπείς σε λάθη.</a:t>
            </a:r>
            <a:endParaRPr lang="en-US" dirty="0"/>
          </a:p>
          <a:p>
            <a:pPr marL="0" indent="0" defTabSz="759459">
              <a:spcBef>
                <a:spcPts val="3100"/>
              </a:spcBef>
              <a:buClrTx/>
              <a:buSzTx/>
              <a:buFontTx/>
              <a:buNone/>
              <a:defRPr sz="4600"/>
            </a:pPr>
            <a:r>
              <a:rPr lang="el-GR" dirty="0"/>
              <a:t> Οι άνθρωποι είναι επίσης συνήθως υπεύθυνοι για τη δημιουργία προγραμμάτων. </a:t>
            </a:r>
            <a:endParaRPr lang="en-US" dirty="0"/>
          </a:p>
          <a:p>
            <a:pPr marL="0" indent="0" defTabSz="759459">
              <a:spcBef>
                <a:spcPts val="3100"/>
              </a:spcBef>
              <a:buClrTx/>
              <a:buSzTx/>
              <a:buFontTx/>
              <a:buNone/>
              <a:defRPr sz="4600"/>
            </a:pPr>
            <a:r>
              <a:rPr lang="el-GR" dirty="0"/>
              <a:t>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rPr lang="el-GR" dirty="0"/>
              <a:t>Η </a:t>
            </a:r>
            <a:r>
              <a:rPr lang="en" dirty="0"/>
              <a:t>Python </a:t>
            </a:r>
            <a:r>
              <a:rPr lang="el-GR" dirty="0"/>
              <a:t>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a:t>
            </a:r>
            <a:r>
              <a:rPr lang="en" dirty="0"/>
              <a:t>bugs”. </a:t>
            </a:r>
            <a:r>
              <a:rPr lang="el-GR" dirty="0"/>
              <a:t>Οι προγραμματιστές καλούν τη διαδικασία ενημέρωσης του προγράμματος έτσι ώστε να μην παράγει πλέον απρόσμενα σφάλματα εντοπισμού σφαλμάτων.</a:t>
            </a:r>
          </a:p>
          <a:p>
            <a:endParaRPr lang="el-GR" dirty="0"/>
          </a:p>
        </p:txBody>
      </p:sp>
    </p:spTree>
    <p:extLst>
      <p:ext uri="{BB962C8B-B14F-4D97-AF65-F5344CB8AC3E}">
        <p14:creationId xmlns:p14="http://schemas.microsoft.com/office/powerpoint/2010/main" val="54500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92479">
              <a:spcBef>
                <a:spcPts val="3200"/>
              </a:spcBef>
              <a:buClrTx/>
              <a:buSzTx/>
              <a:buFontTx/>
              <a:buNone/>
              <a:defRPr sz="4800"/>
            </a:pPr>
            <a:r>
              <a:rPr lang="el-GR" dirty="0"/>
              <a:t>Δύο κοινά σφάλματα που αντιμετωπίζουμε κατά τη σύνταξη της </a:t>
            </a:r>
            <a:r>
              <a:rPr lang="en" dirty="0"/>
              <a:t>Python </a:t>
            </a:r>
            <a:r>
              <a:rPr lang="el-GR" dirty="0"/>
              <a:t>είναι το </a:t>
            </a:r>
            <a:r>
              <a:rPr lang="en" dirty="0" err="1"/>
              <a:t>SyntaxError</a:t>
            </a:r>
            <a:r>
              <a:rPr lang="en" dirty="0"/>
              <a:t> </a:t>
            </a:r>
            <a:r>
              <a:rPr lang="el-GR" dirty="0"/>
              <a:t>και το </a:t>
            </a:r>
            <a:r>
              <a:rPr lang="en" dirty="0" err="1"/>
              <a:t>NameError</a:t>
            </a:r>
            <a:r>
              <a:rPr lang="en" dirty="0"/>
              <a:t>.</a:t>
            </a:r>
          </a:p>
          <a:p>
            <a:pPr marL="585215" indent="-585215" defTabSz="792479">
              <a:spcBef>
                <a:spcPts val="3200"/>
              </a:spcBef>
              <a:defRPr sz="4800"/>
            </a:pPr>
            <a:r>
              <a:rPr lang="en" dirty="0" err="1"/>
              <a:t>SyntaxError</a:t>
            </a:r>
            <a:r>
              <a:rPr lang="en" dirty="0"/>
              <a:t> </a:t>
            </a:r>
            <a:r>
              <a:rPr lang="el-GR" dirty="0"/>
              <a:t>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a:t>
            </a:r>
            <a:r>
              <a:rPr lang="en" dirty="0" err="1"/>
              <a:t>SyntaxError</a:t>
            </a:r>
            <a:r>
              <a:rPr lang="en" dirty="0"/>
              <a:t>.</a:t>
            </a:r>
          </a:p>
          <a:p>
            <a:pPr marL="585215" indent="-585215" defTabSz="792479">
              <a:spcBef>
                <a:spcPts val="3200"/>
              </a:spcBef>
              <a:defRPr sz="4800"/>
            </a:pPr>
            <a:r>
              <a:rPr lang="en" dirty="0" err="1"/>
              <a:t>NameError</a:t>
            </a:r>
            <a:r>
              <a:rPr lang="en" dirty="0"/>
              <a:t> </a:t>
            </a:r>
            <a:r>
              <a:rPr lang="el-GR" dirty="0"/>
              <a:t>εμφανίζεται όταν ο διερμηνέας </a:t>
            </a:r>
            <a:r>
              <a:rPr lang="en" dirty="0"/>
              <a:t>Python </a:t>
            </a:r>
            <a:r>
              <a:rPr lang="el-GR" dirty="0"/>
              <a:t>βλέπει μια λέξη που δεν αναγνωρίζει. Ο κώδικας που περιέχει κάτι που μοιάζει με μεταβλητή αλλά δεν ορίστηκε ποτέ θα ρίξει ένα </a:t>
            </a:r>
            <a:r>
              <a:rPr lang="en" dirty="0" err="1"/>
              <a:t>NameError</a:t>
            </a:r>
            <a:r>
              <a:rPr lang="en" dirty="0"/>
              <a:t>.</a:t>
            </a:r>
          </a:p>
          <a:p>
            <a:endParaRPr lang="el-GR" dirty="0"/>
          </a:p>
        </p:txBody>
      </p:sp>
    </p:spTree>
    <p:extLst>
      <p:ext uri="{BB962C8B-B14F-4D97-AF65-F5344CB8AC3E}">
        <p14:creationId xmlns:p14="http://schemas.microsoft.com/office/powerpoint/2010/main" val="370819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l-GR" sz="2400" dirty="0"/>
              <a:t>06. </a:t>
            </a:r>
            <a:r>
              <a:rPr lang="en-US" sz="2400" dirty="0" err="1"/>
              <a:t>Errors.py</a:t>
            </a:r>
            <a:endParaRPr lang="el-GR" dirty="0"/>
          </a:p>
        </p:txBody>
      </p:sp>
    </p:spTree>
    <p:extLst>
      <p:ext uri="{BB962C8B-B14F-4D97-AF65-F5344CB8AC3E}">
        <p14:creationId xmlns:p14="http://schemas.microsoft.com/office/powerpoint/2010/main" val="1872670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Οι υπολογιστές μπορούν να κατανοήσουν πολύ περισσότερα από απλές συμβολοσειρές κειμένου. Η </a:t>
            </a:r>
            <a:r>
              <a:rPr lang="en" dirty="0"/>
              <a:t>Python </a:t>
            </a:r>
            <a:r>
              <a:rPr lang="el-GR" dirty="0"/>
              <a:t>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l-GR" dirty="0"/>
              <a:t>Ένας ακέραιος, ή </a:t>
            </a:r>
            <a:r>
              <a:rPr lang="en" dirty="0"/>
              <a:t>int, </a:t>
            </a:r>
            <a:r>
              <a:rPr lang="el-GR" dirty="0"/>
              <a:t>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a:p>
            <a:endParaRPr lang="el-GR" dirty="0"/>
          </a:p>
        </p:txBody>
      </p:sp>
    </p:spTree>
    <p:extLst>
      <p:ext uri="{BB962C8B-B14F-4D97-AF65-F5344CB8AC3E}">
        <p14:creationId xmlns:p14="http://schemas.microsoft.com/office/powerpoint/2010/main" val="107236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84225">
              <a:spcBef>
                <a:spcPts val="3200"/>
              </a:spcBef>
              <a:buClrTx/>
              <a:buSzTx/>
              <a:buFontTx/>
              <a:buNone/>
              <a:defRPr sz="4750"/>
            </a:pPr>
            <a:r>
              <a:rPr lang="el-GR" dirty="0"/>
              <a:t>Ένας αριθμός κινητής υποδιαστολής, ή ένας </a:t>
            </a:r>
            <a:r>
              <a:rPr lang="en" dirty="0"/>
              <a:t>float, </a:t>
            </a:r>
            <a:r>
              <a:rPr lang="el-GR" dirty="0"/>
              <a:t>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ή αποθηκεύετε τον μέσο όρο χτυπημάτων ενός παίκτη του μπέιζμπολ για τη σεζόν του 1998, πιθανότατα θα χρησιμοποιήσετε ένα </a:t>
            </a:r>
            <a:r>
              <a:rPr lang="en" dirty="0"/>
              <a:t>float.</a:t>
            </a:r>
          </a:p>
          <a:p>
            <a:pPr marL="0" indent="0" defTabSz="784225">
              <a:spcBef>
                <a:spcPts val="3200"/>
              </a:spcBef>
              <a:buClrTx/>
              <a:buSzTx/>
              <a:buFontTx/>
              <a:buNone/>
              <a:defRPr sz="4750"/>
            </a:pPr>
            <a:r>
              <a:rPr lang="el-GR" dirty="0"/>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a:t>
            </a:r>
            <a:r>
              <a:rPr lang="en" dirty="0"/>
              <a:t>Python, </a:t>
            </a:r>
            <a:r>
              <a:rPr lang="el-GR" dirty="0"/>
              <a:t>ανατρέξτε </a:t>
            </a:r>
            <a:r>
              <a:rPr lang="en" u="sng" dirty="0">
                <a:solidFill>
                  <a:schemeClr val="accent1"/>
                </a:solidFill>
                <a:hlinkClick r:id="rId3">
                  <a:extLst>
                    <a:ext uri="{A12FA001-AC4F-418D-AE19-62706E023703}">
                      <ahyp:hlinkClr xmlns:ahyp="http://schemas.microsoft.com/office/drawing/2018/hyperlinkcolor" val="tx"/>
                    </a:ext>
                  </a:extLst>
                </a:hlinkClick>
              </a:rPr>
              <a:t>Python’s documentation on floating-point limitations</a:t>
            </a:r>
            <a:r>
              <a:rPr lang="en" dirty="0">
                <a:solidFill>
                  <a:schemeClr val="accent1"/>
                </a:solidFill>
              </a:rPr>
              <a:t>.</a:t>
            </a:r>
          </a:p>
          <a:p>
            <a:endParaRPr lang="el-GR" dirty="0"/>
          </a:p>
        </p:txBody>
      </p:sp>
    </p:spTree>
    <p:extLst>
      <p:ext uri="{BB962C8B-B14F-4D97-AF65-F5344CB8AC3E}">
        <p14:creationId xmlns:p14="http://schemas.microsoft.com/office/powerpoint/2010/main" val="2359008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07. Numbers</a:t>
            </a:r>
            <a:endParaRPr lang="el-GR" dirty="0"/>
          </a:p>
        </p:txBody>
      </p:sp>
    </p:spTree>
    <p:extLst>
      <p:ext uri="{BB962C8B-B14F-4D97-AF65-F5344CB8AC3E}">
        <p14:creationId xmlns:p14="http://schemas.microsoft.com/office/powerpoint/2010/main" val="57256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26440">
              <a:spcBef>
                <a:spcPts val="2900"/>
              </a:spcBef>
              <a:buClrTx/>
              <a:buSzTx/>
              <a:buFontTx/>
              <a:buNone/>
              <a:defRPr sz="4400"/>
            </a:pPr>
            <a:r>
              <a:rPr lang="el-GR" dirty="0"/>
              <a:t>Οι υπολογιστές υπερέχουν απόλυτα στην εκτέλεση υπολογισμών. «υπολογισμός»,  ακόμα και το όνομά τους προέρχεται από την ιστορική τους σχέση με την παροχή απαντήσεων σε μαθηματικές ερωτήσεις. Η </a:t>
            </a:r>
            <a:r>
              <a:rPr lang="en" dirty="0"/>
              <a:t>Python </a:t>
            </a:r>
            <a:r>
              <a:rPr lang="el-GR" dirty="0"/>
              <a:t>εκτελεί προσθήκη, αφαίρεση, πολλαπλασιασμό και διαίρεση με +, -, * και /.</a:t>
            </a:r>
          </a:p>
          <a:p>
            <a:pPr marL="0" indent="0" defTabSz="726440">
              <a:spcBef>
                <a:spcPts val="2900"/>
              </a:spcBef>
              <a:buClrTx/>
              <a:buSzTx/>
              <a:buFontTx/>
              <a:buNone/>
              <a:defRPr sz="4400"/>
            </a:pPr>
            <a:r>
              <a:rPr lang="en" dirty="0"/>
              <a:t>print (573 - 74 + 1)  # </a:t>
            </a:r>
            <a:r>
              <a:rPr lang="el-GR" dirty="0"/>
              <a:t>Εκτυπώνει "500"</a:t>
            </a:r>
          </a:p>
          <a:p>
            <a:pPr marL="0" indent="0" defTabSz="726440">
              <a:spcBef>
                <a:spcPts val="2900"/>
              </a:spcBef>
              <a:buClrTx/>
              <a:buSzTx/>
              <a:buFontTx/>
              <a:buNone/>
              <a:defRPr sz="4400"/>
            </a:pPr>
            <a:r>
              <a:rPr lang="en" dirty="0"/>
              <a:t>print (25 * 2)   # </a:t>
            </a:r>
            <a:r>
              <a:rPr lang="el-GR" dirty="0"/>
              <a:t>Εκτυπώνει "50"</a:t>
            </a:r>
          </a:p>
          <a:p>
            <a:pPr marL="0" indent="0" defTabSz="726440">
              <a:spcBef>
                <a:spcPts val="2900"/>
              </a:spcBef>
              <a:buClrTx/>
              <a:buSzTx/>
              <a:buFontTx/>
              <a:buNone/>
              <a:defRPr sz="4400"/>
            </a:pPr>
            <a:r>
              <a:rPr lang="en" dirty="0"/>
              <a:t>print (10/5)  # </a:t>
            </a:r>
            <a:r>
              <a:rPr lang="el-GR" dirty="0"/>
              <a:t>Εκτυπώνει “2.0”</a:t>
            </a:r>
          </a:p>
          <a:p>
            <a:pPr marL="0" indent="0" defTabSz="726440">
              <a:spcBef>
                <a:spcPts val="2900"/>
              </a:spcBef>
              <a:buClrTx/>
              <a:buSzTx/>
              <a:buFontTx/>
              <a:buNone/>
              <a:defRPr sz="4400"/>
            </a:pPr>
            <a:r>
              <a:rPr lang="el-GR" dirty="0"/>
              <a:t>Παρατηρήστε ότι όταν εκτελούμε διαίρεση, το αποτέλεσμα έχει δεκαδικό. Αυτό συμβαίνει επειδή η </a:t>
            </a:r>
            <a:r>
              <a:rPr lang="en" dirty="0"/>
              <a:t>Python </a:t>
            </a:r>
            <a:r>
              <a:rPr lang="el-GR" dirty="0"/>
              <a:t>μετατρέπει όλα τα </a:t>
            </a:r>
            <a:r>
              <a:rPr lang="en" dirty="0"/>
              <a:t>int </a:t>
            </a:r>
            <a:r>
              <a:rPr lang="el-GR" dirty="0"/>
              <a:t>σε </a:t>
            </a:r>
            <a:r>
              <a:rPr lang="en" dirty="0"/>
              <a:t>float </a:t>
            </a:r>
            <a:r>
              <a:rPr lang="el-GR" dirty="0"/>
              <a:t>πριν εκτελέσει διαίρεση.</a:t>
            </a:r>
          </a:p>
          <a:p>
            <a:endParaRPr lang="el-GR" dirty="0"/>
          </a:p>
        </p:txBody>
      </p:sp>
    </p:spTree>
    <p:extLst>
      <p:ext uri="{BB962C8B-B14F-4D97-AF65-F5344CB8AC3E}">
        <p14:creationId xmlns:p14="http://schemas.microsoft.com/office/powerpoint/2010/main" val="418355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a:p>
            <a:r>
              <a:rPr lang="el-GR" dirty="0"/>
              <a:t>Οι μαθηματικές πράξεις εκτελούνται με συγκεκριμένη σειρά </a:t>
            </a:r>
          </a:p>
        </p:txBody>
      </p:sp>
    </p:spTree>
    <p:extLst>
      <p:ext uri="{BB962C8B-B14F-4D97-AF65-F5344CB8AC3E}">
        <p14:creationId xmlns:p14="http://schemas.microsoft.com/office/powerpoint/2010/main" val="90497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US" sz="2000" dirty="0"/>
              <a:t>01 Welcome</a:t>
            </a:r>
            <a:endParaRPr lang="en" sz="2000" dirty="0"/>
          </a:p>
        </p:txBody>
      </p:sp>
    </p:spTree>
    <p:extLst>
      <p:ext uri="{BB962C8B-B14F-4D97-AF65-F5344CB8AC3E}">
        <p14:creationId xmlns:p14="http://schemas.microsoft.com/office/powerpoint/2010/main" val="151167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Calculations</a:t>
            </a:r>
            <a:endParaRPr lang="el-GR" dirty="0"/>
          </a:p>
        </p:txBody>
      </p:sp>
    </p:spTree>
    <p:extLst>
      <p:ext uri="{BB962C8B-B14F-4D97-AF65-F5344CB8AC3E}">
        <p14:creationId xmlns:p14="http://schemas.microsoft.com/office/powerpoint/2010/main" val="4107647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Numbers</a:t>
            </a:r>
            <a:endParaRPr lang="el-GR" dirty="0"/>
          </a:p>
        </p:txBody>
      </p:sp>
    </p:spTree>
    <p:extLst>
      <p:ext uri="{BB962C8B-B14F-4D97-AF65-F5344CB8AC3E}">
        <p14:creationId xmlns:p14="http://schemas.microsoft.com/office/powerpoint/2010/main" val="1779581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Η </a:t>
            </a:r>
            <a:r>
              <a:rPr lang="en" dirty="0"/>
              <a:t>Python </a:t>
            </a:r>
            <a:r>
              <a:rPr lang="el-GR" dirty="0"/>
              <a:t>μπορεί επίσης να εκτελέσει πράξεις με δυνάμεις. Στα γραπτά μαθηματικά, μπορεί να δείτε έναν εκθέτη ως αριθμό </a:t>
            </a:r>
            <a:r>
              <a:rPr lang="el-GR" dirty="0" err="1"/>
              <a:t>υπεργράφου</a:t>
            </a:r>
            <a:r>
              <a:rPr lang="el-GR" dirty="0"/>
              <a:t> α</a:t>
            </a:r>
            <a:r>
              <a:rPr lang="el-GR" baseline="31999" dirty="0"/>
              <a:t>2</a:t>
            </a:r>
            <a:r>
              <a:rPr lang="el-GR" dirty="0"/>
              <a:t>, αλλά η πληκτρολόγηση αριθμών </a:t>
            </a:r>
            <a:r>
              <a:rPr lang="el-GR" dirty="0" err="1"/>
              <a:t>υπεργραφών</a:t>
            </a:r>
            <a:r>
              <a:rPr lang="el-GR" dirty="0"/>
              <a:t> δεν είναι πάντα εύκολη στα σύγχρονα πληκτρολόγια. Δεδομένου ότι αυτή η λειτουργία σχετίζεται τόσο με τον πολλαπλασιασμό, χρησιμοποιούμε το (**).</a:t>
            </a:r>
          </a:p>
          <a:p>
            <a:endParaRPr lang="el-GR" dirty="0"/>
          </a:p>
        </p:txBody>
      </p:sp>
    </p:spTree>
    <p:extLst>
      <p:ext uri="{BB962C8B-B14F-4D97-AF65-F5344CB8AC3E}">
        <p14:creationId xmlns:p14="http://schemas.microsoft.com/office/powerpoint/2010/main" val="44120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Exponents</a:t>
            </a:r>
            <a:endParaRPr lang="el-GR" dirty="0"/>
          </a:p>
        </p:txBody>
      </p:sp>
    </p:spTree>
    <p:extLst>
      <p:ext uri="{BB962C8B-B14F-4D97-AF65-F5344CB8AC3E}">
        <p14:creationId xmlns:p14="http://schemas.microsoft.com/office/powerpoint/2010/main" val="1884488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Η </a:t>
            </a:r>
            <a:r>
              <a:rPr lang="en" dirty="0"/>
              <a:t>Python </a:t>
            </a:r>
            <a:r>
              <a:rPr lang="el-GR" dirty="0"/>
              <a:t>προσφέρει μια δυνατότητα στον χειριστή διαίρεσης που ονομάζεται χειριστής </a:t>
            </a:r>
            <a:r>
              <a:rPr lang="en" dirty="0"/>
              <a:t>modulo. </a:t>
            </a:r>
            <a:r>
              <a:rPr lang="el-GR" dirty="0"/>
              <a:t>Ο χειριστής </a:t>
            </a:r>
            <a:r>
              <a:rPr lang="en" dirty="0"/>
              <a:t>modulo </a:t>
            </a:r>
            <a:r>
              <a:rPr lang="el-GR" dirty="0"/>
              <a:t>επισημαίνεται με % και δίνει το υπόλοιπο ενός υπολογισμού διαίρεσης.</a:t>
            </a:r>
          </a:p>
          <a:p>
            <a:endParaRPr lang="el-GR" dirty="0"/>
          </a:p>
        </p:txBody>
      </p:sp>
    </p:spTree>
    <p:extLst>
      <p:ext uri="{BB962C8B-B14F-4D97-AF65-F5344CB8AC3E}">
        <p14:creationId xmlns:p14="http://schemas.microsoft.com/office/powerpoint/2010/main" val="34711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MODULO</a:t>
            </a:r>
            <a:endParaRPr lang="el-GR" dirty="0"/>
          </a:p>
        </p:txBody>
      </p:sp>
    </p:spTree>
    <p:extLst>
      <p:ext uri="{BB962C8B-B14F-4D97-AF65-F5344CB8AC3E}">
        <p14:creationId xmlns:p14="http://schemas.microsoft.com/office/powerpoint/2010/main" val="420489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01675">
              <a:spcBef>
                <a:spcPts val="2800"/>
              </a:spcBef>
              <a:buClrTx/>
              <a:buSzTx/>
              <a:buFontTx/>
              <a:buNone/>
              <a:defRPr sz="4250"/>
            </a:pPr>
            <a:r>
              <a:rPr lang="el-GR" dirty="0"/>
              <a:t>Το (</a:t>
            </a:r>
            <a:r>
              <a:rPr lang="el-GR" dirty="0">
                <a:solidFill>
                  <a:srgbClr val="AA1728"/>
                </a:solidFill>
              </a:rPr>
              <a:t>+</a:t>
            </a:r>
            <a:r>
              <a:rPr lang="el-GR" dirty="0"/>
              <a:t>) δεν προσθέτει μόνο δύο αριθμούς, αλλά μπορεί επίσης να "προσθέσει" δύο συμβολοσειρές (</a:t>
            </a:r>
            <a:r>
              <a:rPr lang="en" dirty="0"/>
              <a:t>strings)! </a:t>
            </a:r>
            <a:r>
              <a:rPr lang="el-GR" dirty="0"/>
              <a:t>Η διαδικασία συνδυασμού δύο </a:t>
            </a:r>
            <a:r>
              <a:rPr lang="en" dirty="0"/>
              <a:t>string </a:t>
            </a:r>
            <a:r>
              <a:rPr lang="el-GR" dirty="0"/>
              <a:t>ονομάζεται συνένωση συμβολοσειρών. </a:t>
            </a:r>
            <a:endParaRPr lang="en-US" dirty="0"/>
          </a:p>
          <a:p>
            <a:pPr marL="0" indent="0" defTabSz="701675">
              <a:spcBef>
                <a:spcPts val="2800"/>
              </a:spcBef>
              <a:buClrTx/>
              <a:buSzTx/>
              <a:buFontTx/>
              <a:buNone/>
              <a:defRPr sz="4250"/>
            </a:pPr>
            <a:r>
              <a:rPr lang="el-GR" dirty="0"/>
              <a:t>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rPr lang="el-GR" dirty="0"/>
              <a:t>Εάν θέλετε να συνδυάσετε μια συμβολοσειρά με έναν αριθμό, θα πρέπει πρώτα να κάνετε τον αριθμό μια συμβολοσειρά, χρησιμοποιώντας τη συνάρτηση </a:t>
            </a:r>
            <a:r>
              <a:rPr lang="en" dirty="0"/>
              <a:t>str (). </a:t>
            </a:r>
            <a:r>
              <a:rPr lang="el-GR" dirty="0"/>
              <a:t>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a:p>
            <a:endParaRPr lang="el-GR" dirty="0"/>
          </a:p>
        </p:txBody>
      </p:sp>
    </p:spTree>
    <p:extLst>
      <p:ext uri="{BB962C8B-B14F-4D97-AF65-F5344CB8AC3E}">
        <p14:creationId xmlns:p14="http://schemas.microsoft.com/office/powerpoint/2010/main" val="4089503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Concatenation</a:t>
            </a:r>
            <a:endParaRPr lang="el-GR" dirty="0"/>
          </a:p>
        </p:txBody>
      </p:sp>
    </p:spTree>
    <p:extLst>
      <p:ext uri="{BB962C8B-B14F-4D97-AF65-F5344CB8AC3E}">
        <p14:creationId xmlns:p14="http://schemas.microsoft.com/office/powerpoint/2010/main" val="2038065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594360">
              <a:spcBef>
                <a:spcPts val="2400"/>
              </a:spcBef>
              <a:buClrTx/>
              <a:buSzTx/>
              <a:buFontTx/>
              <a:buNone/>
              <a:defRPr sz="3600"/>
            </a:pPr>
            <a:r>
              <a:rPr lang="el-GR" dirty="0"/>
              <a:t>Η </a:t>
            </a:r>
            <a:r>
              <a:rPr lang="en" dirty="0"/>
              <a:t>Python </a:t>
            </a:r>
            <a:r>
              <a:rPr lang="el-GR" dirty="0"/>
              <a:t>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lang="el-GR" dirty="0">
                <a:solidFill>
                  <a:srgbClr val="AA1728"/>
                </a:solidFill>
              </a:rPr>
              <a:t>+ =</a:t>
            </a:r>
            <a:r>
              <a:rPr lang="el-GR" dirty="0"/>
              <a:t> (συν-ίσο).</a:t>
            </a:r>
          </a:p>
          <a:p>
            <a:pPr marL="0" indent="0" defTabSz="594360">
              <a:spcBef>
                <a:spcPts val="2400"/>
              </a:spcBef>
              <a:buClrTx/>
              <a:buSzTx/>
              <a:buFontTx/>
              <a:buNone/>
              <a:defRPr sz="3600"/>
            </a:pPr>
            <a:r>
              <a:rPr lang="en" dirty="0"/>
              <a:t>x = 1</a:t>
            </a:r>
          </a:p>
          <a:p>
            <a:pPr marL="0" indent="0" defTabSz="594360">
              <a:spcBef>
                <a:spcPts val="2400"/>
              </a:spcBef>
              <a:buClrTx/>
              <a:buSzTx/>
              <a:buFontTx/>
              <a:buNone/>
              <a:defRPr sz="3600"/>
            </a:pPr>
            <a:r>
              <a:rPr lang="en" dirty="0"/>
              <a:t>x += 1 </a:t>
            </a:r>
          </a:p>
          <a:p>
            <a:pPr marL="0" indent="0" defTabSz="594360">
              <a:spcBef>
                <a:spcPts val="2400"/>
              </a:spcBef>
              <a:buClrTx/>
              <a:buSzTx/>
              <a:buFontTx/>
              <a:buNone/>
              <a:defRPr sz="3600"/>
            </a:pPr>
            <a:r>
              <a:rPr lang="en" dirty="0"/>
              <a:t>print(x)  # Prints 2</a:t>
            </a:r>
          </a:p>
          <a:p>
            <a:pPr marL="0" indent="0" defTabSz="594360">
              <a:spcBef>
                <a:spcPts val="2400"/>
              </a:spcBef>
              <a:buClrTx/>
              <a:buSzTx/>
              <a:buFontTx/>
              <a:buNone/>
              <a:defRPr sz="3600"/>
            </a:pPr>
            <a:r>
              <a:rPr lang="el-GR" dirty="0"/>
              <a:t>Ο τελεστής </a:t>
            </a:r>
            <a:r>
              <a:rPr lang="en" dirty="0"/>
              <a:t>plus-equals </a:t>
            </a:r>
            <a:r>
              <a:rPr lang="el-GR" dirty="0"/>
              <a:t>μπορεί επίσης να χρησιμοποιηθεί για συνένωση συμβολοσειρών, όπως έτσι:</a:t>
            </a:r>
          </a:p>
          <a:p>
            <a:pPr marL="0" indent="0" defTabSz="594360">
              <a:spcBef>
                <a:spcPts val="2400"/>
              </a:spcBef>
              <a:buClrTx/>
              <a:buSzTx/>
              <a:buFontTx/>
              <a:buNone/>
              <a:defRPr sz="3600"/>
            </a:pPr>
            <a:r>
              <a:rPr lang="en" dirty="0"/>
              <a:t>x = ‘Hello’</a:t>
            </a:r>
          </a:p>
          <a:p>
            <a:pPr marL="0" indent="0" defTabSz="594360">
              <a:spcBef>
                <a:spcPts val="2400"/>
              </a:spcBef>
              <a:buClrTx/>
              <a:buSzTx/>
              <a:buFontTx/>
              <a:buNone/>
              <a:defRPr sz="3600"/>
            </a:pPr>
            <a:r>
              <a:rPr lang="en" dirty="0"/>
              <a:t>x+= ‘ World’ </a:t>
            </a:r>
          </a:p>
          <a:p>
            <a:pPr marL="0" indent="0" defTabSz="594360">
              <a:spcBef>
                <a:spcPts val="2400"/>
              </a:spcBef>
              <a:buClrTx/>
              <a:buSzTx/>
              <a:buFontTx/>
              <a:buNone/>
              <a:defRPr sz="3600"/>
            </a:pPr>
            <a:r>
              <a:rPr lang="en" dirty="0"/>
              <a:t>print(x)  # Prints Hello World</a:t>
            </a:r>
          </a:p>
          <a:p>
            <a:endParaRPr lang="el-GR" dirty="0"/>
          </a:p>
        </p:txBody>
      </p:sp>
    </p:spTree>
    <p:extLst>
      <p:ext uri="{BB962C8B-B14F-4D97-AF65-F5344CB8AC3E}">
        <p14:creationId xmlns:p14="http://schemas.microsoft.com/office/powerpoint/2010/main" val="3995125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Plus Equals</a:t>
            </a:r>
            <a:endParaRPr lang="el-GR" dirty="0"/>
          </a:p>
        </p:txBody>
      </p:sp>
    </p:spTree>
    <p:extLst>
      <p:ext uri="{BB962C8B-B14F-4D97-AF65-F5344CB8AC3E}">
        <p14:creationId xmlns:p14="http://schemas.microsoft.com/office/powerpoint/2010/main" val="394787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endParaRPr lang="en-US" dirty="0"/>
          </a:p>
          <a:p>
            <a:pPr marL="0" indent="0">
              <a:buClrTx/>
              <a:buSzTx/>
              <a:buFontTx/>
              <a:buNone/>
            </a:pPr>
            <a:r>
              <a:rPr lang="el-GR" dirty="0"/>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lang="el-GR" dirty="0"/>
          </a:p>
          <a:p>
            <a:pPr marL="0" indent="0">
              <a:buClrTx/>
              <a:buSzTx/>
              <a:buFontTx/>
              <a:buNone/>
            </a:pPr>
            <a:r>
              <a:rPr lang="el-GR" dirty="0"/>
              <a:t>Κείμενο που γράφεται σε ένα πρόγραμμα αλλά δεν εκτελείται από τον υπολογιστή ονομάζεται σχόλιο. Η </a:t>
            </a:r>
            <a:r>
              <a:rPr lang="en" dirty="0"/>
              <a:t>Python </a:t>
            </a:r>
            <a:r>
              <a:rPr lang="el-GR" dirty="0"/>
              <a:t>ερμηνεύει οτιδήποτε μετά το # ως σχόλιο.</a:t>
            </a:r>
          </a:p>
          <a:p>
            <a:endParaRPr lang="el-GR" dirty="0"/>
          </a:p>
        </p:txBody>
      </p:sp>
    </p:spTree>
    <p:extLst>
      <p:ext uri="{BB962C8B-B14F-4D97-AF65-F5344CB8AC3E}">
        <p14:creationId xmlns:p14="http://schemas.microsoft.com/office/powerpoint/2010/main" val="1678251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9459">
              <a:spcBef>
                <a:spcPts val="3100"/>
              </a:spcBef>
              <a:buClrTx/>
              <a:buSzTx/>
              <a:buFontTx/>
              <a:buNone/>
              <a:defRPr sz="4600"/>
            </a:pPr>
            <a:r>
              <a:rPr lang="el-GR" dirty="0"/>
              <a:t>Οι συμβολοσειρές στην </a:t>
            </a:r>
            <a:r>
              <a:rPr lang="en" dirty="0"/>
              <a:t>Python </a:t>
            </a:r>
            <a:r>
              <a:rPr lang="el-GR" dirty="0"/>
              <a:t>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lang="en" dirty="0" err="1">
                <a:solidFill>
                  <a:srgbClr val="AA1728"/>
                </a:solidFill>
              </a:rPr>
              <a:t>SyntaxError</a:t>
            </a:r>
            <a:r>
              <a:rPr lang="en" dirty="0"/>
              <a:t>. </a:t>
            </a:r>
            <a:r>
              <a:rPr lang="el-GR" dirty="0"/>
              <a:t>Η </a:t>
            </a:r>
            <a:r>
              <a:rPr lang="en" dirty="0"/>
              <a:t>Python </a:t>
            </a:r>
            <a:r>
              <a:rPr lang="el-GR" dirty="0"/>
              <a:t>προσφέρει μια λύση: </a:t>
            </a:r>
            <a:r>
              <a:rPr lang="el-GR" dirty="0" err="1"/>
              <a:t>συμβλοσειρές</a:t>
            </a:r>
            <a:r>
              <a:rPr lang="el-GR" dirty="0"/>
              <a:t>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rPr lang="el-GR" dirty="0"/>
              <a:t>Εάν σε μια συμβολοσειρά πολλαπλών γραμμών δεν έχει εκχωρηθεί μεταβλητή ή χρησιμοποιείται σε μια παράσταση, αντιμετωπίζεται ως σχόλιο.</a:t>
            </a:r>
          </a:p>
          <a:p>
            <a:endParaRPr lang="el-GR" dirty="0"/>
          </a:p>
        </p:txBody>
      </p:sp>
    </p:spTree>
    <p:extLst>
      <p:ext uri="{BB962C8B-B14F-4D97-AF65-F5344CB8AC3E}">
        <p14:creationId xmlns:p14="http://schemas.microsoft.com/office/powerpoint/2010/main" val="180604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err="1"/>
              <a:t>MultiLine</a:t>
            </a:r>
            <a:r>
              <a:rPr lang="en-US" dirty="0"/>
              <a:t> Strings</a:t>
            </a:r>
            <a:endParaRPr lang="el-GR" dirty="0"/>
          </a:p>
        </p:txBody>
      </p:sp>
    </p:spTree>
    <p:extLst>
      <p:ext uri="{BB962C8B-B14F-4D97-AF65-F5344CB8AC3E}">
        <p14:creationId xmlns:p14="http://schemas.microsoft.com/office/powerpoint/2010/main" val="2185746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26440">
              <a:spcBef>
                <a:spcPts val="2900"/>
              </a:spcBef>
              <a:buClrTx/>
              <a:buSzTx/>
              <a:buFontTx/>
              <a:buNone/>
              <a:defRPr sz="4400"/>
            </a:pPr>
            <a:r>
              <a:rPr lang="el-GR" dirty="0"/>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a:t>
            </a:r>
            <a:r>
              <a:rPr lang="en" dirty="0"/>
              <a:t>Python. </a:t>
            </a:r>
            <a:r>
              <a:rPr lang="el-GR" dirty="0"/>
              <a:t>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lang="el-GR" dirty="0"/>
          </a:p>
          <a:p>
            <a:pPr marL="0" indent="0" defTabSz="726440">
              <a:spcBef>
                <a:spcPts val="2900"/>
              </a:spcBef>
              <a:buClrTx/>
              <a:buSzTx/>
              <a:buFontTx/>
              <a:buNone/>
              <a:defRPr sz="4400"/>
            </a:pPr>
            <a:r>
              <a:rPr lang="el-GR" dirty="0"/>
              <a:t>Καλή δουλειά!</a:t>
            </a:r>
          </a:p>
          <a:p>
            <a:endParaRPr lang="el-GR" dirty="0"/>
          </a:p>
        </p:txBody>
      </p:sp>
    </p:spTree>
    <p:extLst>
      <p:ext uri="{BB962C8B-B14F-4D97-AF65-F5344CB8AC3E}">
        <p14:creationId xmlns:p14="http://schemas.microsoft.com/office/powerpoint/2010/main" val="337054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Review</a:t>
            </a:r>
            <a:endParaRPr lang="el-GR" dirty="0"/>
          </a:p>
        </p:txBody>
      </p:sp>
    </p:spTree>
    <p:extLst>
      <p:ext uri="{BB962C8B-B14F-4D97-AF65-F5344CB8AC3E}">
        <p14:creationId xmlns:p14="http://schemas.microsoft.com/office/powerpoint/2010/main" val="639722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επαναλαμβάνουμε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 dirty="0"/>
              <a:t>print().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p>
          <a:p>
            <a:endParaRPr lang="el-GR" dirty="0"/>
          </a:p>
        </p:txBody>
      </p:sp>
    </p:spTree>
    <p:extLst>
      <p:ext uri="{BB962C8B-B14F-4D97-AF65-F5344CB8AC3E}">
        <p14:creationId xmlns:p14="http://schemas.microsoft.com/office/powerpoint/2010/main" val="410033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ENTER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a:p>
            <a:pPr marL="0" marR="0" lvl="0" indent="0" defTabSz="457200" eaLnBrk="1" fontAlgn="auto" latinLnBrk="0" hangingPunct="1">
              <a:lnSpc>
                <a:spcPct val="117999"/>
              </a:lnSpc>
              <a:spcBef>
                <a:spcPts val="0"/>
              </a:spcBef>
              <a:spcAft>
                <a:spcPts val="0"/>
              </a:spcAft>
              <a:buClrTx/>
              <a:buSzTx/>
              <a:buFontTx/>
              <a:buNone/>
              <a:tabLst/>
              <a:defRPr/>
            </a:pPr>
            <a:endParaRPr lang="el-GR" dirty="0"/>
          </a:p>
          <a:p>
            <a:endParaRPr lang="el-GR" dirty="0"/>
          </a:p>
        </p:txBody>
      </p:sp>
    </p:spTree>
    <p:extLst>
      <p:ext uri="{BB962C8B-B14F-4D97-AF65-F5344CB8AC3E}">
        <p14:creationId xmlns:p14="http://schemas.microsoft.com/office/powerpoint/2010/main" val="2837172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endParaRPr lang="el-GR" dirty="0"/>
          </a:p>
        </p:txBody>
      </p:sp>
    </p:spTree>
    <p:extLst>
      <p:ext uri="{BB962C8B-B14F-4D97-AF65-F5344CB8AC3E}">
        <p14:creationId xmlns:p14="http://schemas.microsoft.com/office/powerpoint/2010/main" val="969148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dirty="0"/>
              <a:t>Οδηγίες (02. </a:t>
            </a:r>
            <a:r>
              <a:rPr lang="en" dirty="0"/>
              <a:t>Functions / 02. What is a Function.py)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Έχουμε δημιουργήσει μια συνάρτηση για εσάς που ονομάζεται </a:t>
            </a:r>
            <a:r>
              <a:rPr lang="en" sz="3822" dirty="0">
                <a:sym typeface="Avenir Next Regular"/>
              </a:rPr>
              <a:t>greet_customer</a:t>
            </a:r>
            <a:r>
              <a:rPr lang="en"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p>
          <a:p>
            <a:endParaRPr lang="el-GR" dirty="0"/>
          </a:p>
        </p:txBody>
      </p:sp>
    </p:spTree>
    <p:extLst>
      <p:ext uri="{BB962C8B-B14F-4D97-AF65-F5344CB8AC3E}">
        <p14:creationId xmlns:p14="http://schemas.microsoft.com/office/powerpoint/2010/main" val="2615007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sz="24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24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24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2400" dirty="0">
                <a:solidFill>
                  <a:schemeClr val="tx2"/>
                </a:solidFill>
              </a:rPr>
              <a:t> Η επικεφαλίδα ξεκινά με τη λέξη-κλειδί </a:t>
            </a:r>
            <a:r>
              <a:rPr lang="en-US" sz="2400" b="1" dirty="0">
                <a:solidFill>
                  <a:schemeClr val="tx2"/>
                </a:solidFill>
              </a:rPr>
              <a:t>def</a:t>
            </a:r>
            <a:r>
              <a:rPr lang="en-US" sz="2400" dirty="0">
                <a:solidFill>
                  <a:schemeClr val="tx2"/>
                </a:solidFill>
              </a:rPr>
              <a:t> </a:t>
            </a:r>
            <a:r>
              <a:rPr lang="el-GR" sz="24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2400" dirty="0">
              <a:solidFill>
                <a:schemeClr val="tx2"/>
              </a:solidFill>
            </a:endParaRPr>
          </a:p>
          <a:p>
            <a:endParaRPr lang="el-GR" dirty="0"/>
          </a:p>
        </p:txBody>
      </p:sp>
    </p:spTree>
    <p:extLst>
      <p:ext uri="{BB962C8B-B14F-4D97-AF65-F5344CB8AC3E}">
        <p14:creationId xmlns:p14="http://schemas.microsoft.com/office/powerpoint/2010/main" val="634034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sz="2400" b="1" dirty="0">
                <a:solidFill>
                  <a:schemeClr val="tx2"/>
                </a:solidFill>
              </a:rPr>
              <a:t>Αυτή η σύνταξη μοιάζει με:</a:t>
            </a:r>
            <a:endParaRPr lang="el-GR" sz="2400" dirty="0">
              <a:solidFill>
                <a:schemeClr val="tx2"/>
              </a:solidFill>
            </a:endParaRPr>
          </a:p>
          <a:p>
            <a:pPr defTabSz="808990">
              <a:spcBef>
                <a:spcPts val="3300"/>
              </a:spcBef>
              <a:buClrTx/>
              <a:buSzTx/>
              <a:defRPr sz="4900"/>
            </a:pPr>
            <a:r>
              <a:rPr lang="el-GR" sz="2400" dirty="0">
                <a:solidFill>
                  <a:schemeClr val="tx2"/>
                </a:solidFill>
              </a:rPr>
              <a:t>Η λέξη-κλειδί </a:t>
            </a:r>
            <a:r>
              <a:rPr lang="en-US" sz="2400" b="1" dirty="0">
                <a:solidFill>
                  <a:schemeClr val="tx2"/>
                </a:solidFill>
              </a:rPr>
              <a:t>def</a:t>
            </a:r>
            <a:r>
              <a:rPr lang="en-US" sz="2400" dirty="0">
                <a:solidFill>
                  <a:schemeClr val="tx2"/>
                </a:solidFill>
              </a:rPr>
              <a:t> </a:t>
            </a:r>
            <a:r>
              <a:rPr lang="el-GR" sz="2400" dirty="0">
                <a:solidFill>
                  <a:schemeClr val="tx2"/>
                </a:solidFill>
              </a:rPr>
              <a:t>λέει στην </a:t>
            </a:r>
            <a:r>
              <a:rPr lang="en-US" sz="2400" dirty="0">
                <a:solidFill>
                  <a:schemeClr val="tx2"/>
                </a:solidFill>
              </a:rPr>
              <a:t>Python </a:t>
            </a:r>
            <a:r>
              <a:rPr lang="el-GR" sz="2400" dirty="0">
                <a:solidFill>
                  <a:schemeClr val="tx2"/>
                </a:solidFill>
              </a:rPr>
              <a:t>ότι ορίζουμε μια συνάρτηση. </a:t>
            </a:r>
          </a:p>
          <a:p>
            <a:pPr defTabSz="808990">
              <a:spcBef>
                <a:spcPts val="3300"/>
              </a:spcBef>
              <a:buClrTx/>
              <a:buSzTx/>
              <a:defRPr sz="4900"/>
            </a:pPr>
            <a:r>
              <a:rPr lang="el-GR" sz="2400" dirty="0">
                <a:solidFill>
                  <a:schemeClr val="tx2"/>
                </a:solidFill>
              </a:rPr>
              <a:t>Αυτή η συνάρτηση ονομάζεται </a:t>
            </a:r>
            <a:r>
              <a:rPr lang="en" sz="2400" b="1" dirty="0">
                <a:solidFill>
                  <a:schemeClr val="tx2"/>
                </a:solidFill>
              </a:rPr>
              <a:t>function_name</a:t>
            </a:r>
            <a:r>
              <a:rPr lang="en-US" sz="2400" b="1" dirty="0">
                <a:solidFill>
                  <a:schemeClr val="tx2"/>
                </a:solidFill>
              </a:rPr>
              <a:t>. </a:t>
            </a:r>
            <a:endParaRPr lang="el-GR" sz="2400" b="1" dirty="0">
              <a:solidFill>
                <a:schemeClr val="tx2"/>
              </a:solidFill>
            </a:endParaRPr>
          </a:p>
          <a:p>
            <a:pPr defTabSz="808990">
              <a:spcBef>
                <a:spcPts val="3300"/>
              </a:spcBef>
              <a:buClrTx/>
              <a:buSzTx/>
              <a:defRPr sz="4900"/>
            </a:pPr>
            <a:r>
              <a:rPr lang="el-GR" sz="2400" dirty="0">
                <a:solidFill>
                  <a:schemeClr val="tx2"/>
                </a:solidFill>
              </a:rPr>
              <a:t>Ό, τι έχει εσοχή μετά την : είναι αυτό που εκτελείται όταν καλείται η συνάρτηση </a:t>
            </a:r>
            <a:r>
              <a:rPr lang="en" sz="2400" b="1" dirty="0">
                <a:solidFill>
                  <a:schemeClr val="tx2"/>
                </a:solidFill>
              </a:rPr>
              <a:t>function_name</a:t>
            </a:r>
            <a:r>
              <a:rPr lang="el-GR" sz="2400" b="1" dirty="0">
                <a:solidFill>
                  <a:schemeClr val="tx2"/>
                </a:solidFill>
              </a:rPr>
              <a:t>()</a:t>
            </a:r>
            <a:r>
              <a:rPr lang="en-US" sz="2400" dirty="0">
                <a:solidFill>
                  <a:schemeClr val="tx2"/>
                </a:solidFill>
              </a:rPr>
              <a:t>. </a:t>
            </a:r>
          </a:p>
          <a:p>
            <a:endParaRPr lang="el-GR" dirty="0"/>
          </a:p>
        </p:txBody>
      </p:sp>
    </p:spTree>
    <p:extLst>
      <p:ext uri="{BB962C8B-B14F-4D97-AF65-F5344CB8AC3E}">
        <p14:creationId xmlns:p14="http://schemas.microsoft.com/office/powerpoint/2010/main" val="339334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lang="el-GR" dirty="0"/>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lang="el-GR" dirty="0"/>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lang="el-GR" dirty="0"/>
              <a:t>Αγνοήστε μια γραμμή κώδικα και δείτε πώς θα εκτελεστεί ένα πρόγραμμα χωρίς αυτό:</a:t>
            </a:r>
          </a:p>
          <a:p>
            <a:endParaRPr lang="el-GR" dirty="0"/>
          </a:p>
        </p:txBody>
      </p:sp>
    </p:spTree>
    <p:extLst>
      <p:ext uri="{BB962C8B-B14F-4D97-AF65-F5344CB8AC3E}">
        <p14:creationId xmlns:p14="http://schemas.microsoft.com/office/powerpoint/2010/main" val="775862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03. Write a Function.py)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Γράψτε μια συνάρτηση που ονομάζεται </a:t>
            </a:r>
            <a:r>
              <a:rPr lang="en" sz="4000" dirty="0"/>
              <a:t>loading_screen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 </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p>
          <a:p>
            <a:endParaRPr lang="el-GR" dirty="0"/>
          </a:p>
        </p:txBody>
      </p:sp>
    </p:spTree>
    <p:extLst>
      <p:ext uri="{BB962C8B-B14F-4D97-AF65-F5344CB8AC3E}">
        <p14:creationId xmlns:p14="http://schemas.microsoft.com/office/powerpoint/2010/main" val="3701545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sz="2400" b="1" dirty="0">
                <a:solidFill>
                  <a:schemeClr val="tx2"/>
                </a:solidFill>
              </a:rPr>
              <a:t>Εσοχή (</a:t>
            </a:r>
            <a:r>
              <a:rPr lang="en-US" sz="2400" b="1" dirty="0">
                <a:solidFill>
                  <a:schemeClr val="tx2"/>
                </a:solidFill>
              </a:rPr>
              <a:t>TAB</a:t>
            </a:r>
            <a:r>
              <a:rPr lang="el-GR" sz="2400" b="1" dirty="0">
                <a:solidFill>
                  <a:schemeClr val="tx2"/>
                </a:solidFill>
              </a:rPr>
              <a:t>)</a:t>
            </a:r>
          </a:p>
          <a:p>
            <a:pPr marL="0" indent="0" defTabSz="808990">
              <a:spcBef>
                <a:spcPts val="3300"/>
              </a:spcBef>
              <a:buClrTx/>
              <a:buSzTx/>
              <a:buFontTx/>
              <a:buNone/>
              <a:defRPr sz="4900"/>
            </a:pPr>
            <a:r>
              <a:rPr lang="el-GR" sz="2400" dirty="0">
                <a:solidFill>
                  <a:schemeClr val="tx2"/>
                </a:solidFill>
              </a:rPr>
              <a:t>Εξετάστε αυτήν τη λειτουργία:</a:t>
            </a:r>
          </a:p>
          <a:p>
            <a:pPr defTabSz="808990">
              <a:spcBef>
                <a:spcPts val="3300"/>
              </a:spcBef>
              <a:buClrTx/>
              <a:buSzTx/>
              <a:defRPr sz="4900"/>
            </a:pPr>
            <a:r>
              <a:rPr lang="el-GR" sz="2400" dirty="0">
                <a:solidFill>
                  <a:schemeClr val="tx2"/>
                </a:solidFill>
              </a:rPr>
              <a:t>Οι δηλώσεις εκτύπωσης εκτελούνται όλες μαζί όταν καλείται η συν</a:t>
            </a:r>
            <a:r>
              <a:rPr lang="en" sz="2400" dirty="0">
                <a:solidFill>
                  <a:schemeClr val="tx2"/>
                </a:solidFill>
              </a:rPr>
              <a:t>ά</a:t>
            </a:r>
            <a:r>
              <a:rPr lang="el-GR" sz="2400" dirty="0" err="1">
                <a:solidFill>
                  <a:schemeClr val="tx2"/>
                </a:solidFill>
              </a:rPr>
              <a:t>ρτηση</a:t>
            </a:r>
            <a:r>
              <a:rPr lang="el-GR" sz="2400" dirty="0">
                <a:solidFill>
                  <a:schemeClr val="tx2"/>
                </a:solidFill>
              </a:rPr>
              <a:t>. Αυτό συμβαίνει επειδή έχουν το ίδιο επίπεδο εσοχής. </a:t>
            </a:r>
          </a:p>
          <a:p>
            <a:endParaRPr lang="el-GR" dirty="0"/>
          </a:p>
        </p:txBody>
      </p:sp>
    </p:spTree>
    <p:extLst>
      <p:ext uri="{BB962C8B-B14F-4D97-AF65-F5344CB8AC3E}">
        <p14:creationId xmlns:p14="http://schemas.microsoft.com/office/powerpoint/2010/main" val="1691541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sz="2400" b="1" dirty="0">
                <a:solidFill>
                  <a:schemeClr val="tx2"/>
                </a:solidFill>
              </a:rPr>
              <a:t>Εσοχή (</a:t>
            </a:r>
            <a:r>
              <a:rPr lang="en-US" sz="2400" b="1" dirty="0">
                <a:solidFill>
                  <a:schemeClr val="tx2"/>
                </a:solidFill>
              </a:rPr>
              <a:t>TAB</a:t>
            </a:r>
            <a:r>
              <a:rPr lang="el-GR" sz="2400" b="1" dirty="0">
                <a:solidFill>
                  <a:schemeClr val="tx2"/>
                </a:solidFill>
              </a:rPr>
              <a:t>)</a:t>
            </a:r>
          </a:p>
          <a:p>
            <a:pPr defTabSz="808990">
              <a:spcBef>
                <a:spcPts val="3300"/>
              </a:spcBef>
              <a:buClrTx/>
              <a:buSzTx/>
              <a:defRPr sz="4900"/>
            </a:pPr>
            <a:r>
              <a:rPr lang="el-GR" sz="24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2400" dirty="0">
                <a:solidFill>
                  <a:schemeClr val="tx2"/>
                </a:solidFill>
              </a:rPr>
              <a:t>Το αποτέλεσμα της εντολής είναι το τελευταίο </a:t>
            </a:r>
            <a:r>
              <a:rPr lang="en-US" sz="2400" dirty="0">
                <a:solidFill>
                  <a:schemeClr val="tx2"/>
                </a:solidFill>
              </a:rPr>
              <a:t>print() </a:t>
            </a:r>
            <a:r>
              <a:rPr lang="el-GR" sz="2400" dirty="0">
                <a:solidFill>
                  <a:schemeClr val="tx2"/>
                </a:solidFill>
              </a:rPr>
              <a:t>να εκτελεστεί ακόμα και αν δεν καλέσουμε την συνάρτηση.</a:t>
            </a:r>
          </a:p>
        </p:txBody>
      </p:sp>
    </p:spTree>
    <p:extLst>
      <p:ext uri="{BB962C8B-B14F-4D97-AF65-F5344CB8AC3E}">
        <p14:creationId xmlns:p14="http://schemas.microsoft.com/office/powerpoint/2010/main" val="2092801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04. </a:t>
            </a:r>
            <a:r>
              <a:rPr lang="en" sz="4000" dirty="0" err="1"/>
              <a:t>Whitespace.py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Τρέξτε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 sz="4000" dirty="0"/>
              <a:t>print() &amp; </a:t>
            </a:r>
            <a:r>
              <a:rPr lang="el-GR" sz="4000" dirty="0"/>
              <a:t>στην συνέχεια τρέξτε πάλι το αρχείο για να δείτε τι εκτυπώνεται.</a:t>
            </a:r>
          </a:p>
          <a:p>
            <a:endParaRPr lang="el-GR" dirty="0"/>
          </a:p>
        </p:txBody>
      </p:sp>
    </p:spTree>
    <p:extLst>
      <p:ext uri="{BB962C8B-B14F-4D97-AF65-F5344CB8AC3E}">
        <p14:creationId xmlns:p14="http://schemas.microsoft.com/office/powerpoint/2010/main" val="1968230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sz="2400" b="1" dirty="0">
                <a:solidFill>
                  <a:schemeClr val="tx2"/>
                </a:solidFill>
              </a:rPr>
              <a:t>Παράμετροι</a:t>
            </a:r>
          </a:p>
          <a:p>
            <a:pPr defTabSz="808990">
              <a:spcBef>
                <a:spcPts val="3300"/>
              </a:spcBef>
              <a:buClrTx/>
              <a:buSzTx/>
              <a:defRPr sz="4900"/>
            </a:pPr>
            <a:r>
              <a:rPr lang="el-GR" sz="2400" dirty="0">
                <a:solidFill>
                  <a:schemeClr val="tx2"/>
                </a:solidFill>
              </a:rPr>
              <a:t>Ας επιστρέψουμε στην αρχική μας συνάρτηση «</a:t>
            </a:r>
            <a:r>
              <a:rPr lang="en" sz="2400" dirty="0"/>
              <a:t>greet_customer</a:t>
            </a:r>
            <a:r>
              <a:rPr lang="el-GR" sz="2400" dirty="0"/>
              <a:t>()»</a:t>
            </a:r>
            <a:r>
              <a:rPr lang="en" sz="2400" dirty="0">
                <a:solidFill>
                  <a:schemeClr val="tx2"/>
                </a:solidFill>
              </a:rPr>
              <a:t>. </a:t>
            </a:r>
            <a:r>
              <a:rPr lang="el-GR" sz="24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endParaRPr lang="en-US" sz="2400" dirty="0">
              <a:solidFill>
                <a:schemeClr val="tx2"/>
              </a:solidFill>
            </a:endParaRPr>
          </a:p>
          <a:p>
            <a:pPr marL="0" marR="0" lvl="0" indent="0" defTabSz="808990" eaLnBrk="1" fontAlgn="auto" latinLnBrk="0" hangingPunct="1">
              <a:lnSpc>
                <a:spcPct val="117999"/>
              </a:lnSpc>
              <a:spcBef>
                <a:spcPts val="3300"/>
              </a:spcBef>
              <a:spcAft>
                <a:spcPts val="0"/>
              </a:spcAft>
              <a:buClrTx/>
              <a:buSzTx/>
              <a:buFontTx/>
              <a:buNone/>
              <a:tabLst/>
              <a:defRPr sz="4900"/>
            </a:pPr>
            <a:r>
              <a:rPr lang="el-GR" sz="24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2400" dirty="0">
              <a:solidFill>
                <a:schemeClr val="tx2"/>
              </a:solidFill>
            </a:endParaRPr>
          </a:p>
          <a:p>
            <a:pPr defTabSz="808990">
              <a:spcBef>
                <a:spcPts val="3300"/>
              </a:spcBef>
              <a:buClrTx/>
              <a:buSzTx/>
              <a:defRPr sz="4900"/>
            </a:pPr>
            <a:endParaRPr lang="el-GR" sz="2400" dirty="0">
              <a:solidFill>
                <a:schemeClr val="tx2"/>
              </a:solidFill>
            </a:endParaRPr>
          </a:p>
          <a:p>
            <a:endParaRPr lang="el-GR" dirty="0"/>
          </a:p>
        </p:txBody>
      </p:sp>
    </p:spTree>
    <p:extLst>
      <p:ext uri="{BB962C8B-B14F-4D97-AF65-F5344CB8AC3E}">
        <p14:creationId xmlns:p14="http://schemas.microsoft.com/office/powerpoint/2010/main" val="2059793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860585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04. </a:t>
            </a:r>
            <a:r>
              <a:rPr lang="en" sz="4000" dirty="0" err="1"/>
              <a:t>Parameters.py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Τροποποιήστε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 sz="4000" b="1" dirty="0"/>
              <a:t>number</a:t>
            </a:r>
            <a:r>
              <a:rPr lang="en" sz="4000" dirty="0"/>
              <a:t>. </a:t>
            </a:r>
            <a:r>
              <a:rPr lang="el-GR" sz="4000" dirty="0"/>
              <a:t>Στη συνέχεια, </a:t>
            </a:r>
            <a:r>
              <a:rPr lang="el-GR" sz="4000" b="1" dirty="0"/>
              <a:t>διαγράψτε το </a:t>
            </a:r>
            <a:r>
              <a:rPr lang="en" sz="4000" b="1" dirty="0"/>
              <a:t>number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Δοκιμάστε κατά την κλήση της συνάρτησης με τις εξής παραμέτρους [1, 0, 5, -1, -3/2], εμφανίστε τα αποτελέσματα</a:t>
            </a:r>
          </a:p>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sz="2400" dirty="0">
                <a:solidFill>
                  <a:schemeClr val="tx2"/>
                </a:solidFill>
              </a:rPr>
              <a:t>Το σύστημα χαιρετισμού μας</a:t>
            </a:r>
            <a:r>
              <a:rPr lang="en-US" sz="2400" dirty="0">
                <a:solidFill>
                  <a:schemeClr val="tx2"/>
                </a:solidFill>
              </a:rPr>
              <a:t>,</a:t>
            </a:r>
            <a:r>
              <a:rPr lang="el-GR" sz="2400" dirty="0">
                <a:solidFill>
                  <a:schemeClr val="tx2"/>
                </a:solidFill>
              </a:rPr>
              <a:t> έγινε δημοφιλές και τώρα άλλα </a:t>
            </a:r>
            <a:r>
              <a:rPr lang="en-US" sz="2400" dirty="0">
                <a:solidFill>
                  <a:schemeClr val="tx2"/>
                </a:solidFill>
              </a:rPr>
              <a:t>super market</a:t>
            </a:r>
            <a:r>
              <a:rPr lang="el-GR" sz="2400" dirty="0">
                <a:solidFill>
                  <a:schemeClr val="tx2"/>
                </a:solidFill>
              </a:rPr>
              <a:t> θ</a:t>
            </a:r>
            <a:r>
              <a:rPr lang="en-US" sz="2400" dirty="0" err="1">
                <a:solidFill>
                  <a:schemeClr val="tx2"/>
                </a:solidFill>
              </a:rPr>
              <a:t>έ</a:t>
            </a:r>
            <a:r>
              <a:rPr lang="el-GR" sz="2400" dirty="0" err="1">
                <a:solidFill>
                  <a:schemeClr val="tx2"/>
                </a:solidFill>
              </a:rPr>
              <a:t>λουν</a:t>
            </a:r>
            <a:r>
              <a:rPr lang="el-GR" sz="24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2400" dirty="0">
                <a:solidFill>
                  <a:schemeClr val="tx2"/>
                </a:solidFill>
              </a:rPr>
              <a:t>super market</a:t>
            </a:r>
            <a:r>
              <a:rPr lang="el-GR" sz="2400" dirty="0">
                <a:solidFill>
                  <a:schemeClr val="tx2"/>
                </a:solidFill>
              </a:rPr>
              <a:t> σε ένα χαιρετισμό</a:t>
            </a:r>
            <a:r>
              <a:rPr lang="en-US" sz="2400" dirty="0">
                <a:solidFill>
                  <a:schemeClr val="tx2"/>
                </a:solidFill>
              </a:rPr>
              <a:t>.</a:t>
            </a:r>
            <a:endParaRPr lang="el-GR" sz="2400" dirty="0">
              <a:solidFill>
                <a:schemeClr val="tx2"/>
              </a:solidFill>
            </a:endParaRPr>
          </a:p>
          <a:p>
            <a:pPr marL="0" indent="0" defTabSz="808990">
              <a:spcBef>
                <a:spcPts val="3300"/>
              </a:spcBef>
              <a:buClrTx/>
              <a:buSzTx/>
              <a:buNone/>
              <a:defRPr sz="4900"/>
            </a:pPr>
            <a:endParaRPr lang="el-GR" sz="2400" dirty="0">
              <a:solidFill>
                <a:schemeClr val="tx2"/>
              </a:solidFill>
            </a:endParaRPr>
          </a:p>
          <a:p>
            <a:endParaRPr lang="el-GR" dirty="0"/>
          </a:p>
        </p:txBody>
      </p:sp>
    </p:spTree>
    <p:extLst>
      <p:ext uri="{BB962C8B-B14F-4D97-AF65-F5344CB8AC3E}">
        <p14:creationId xmlns:p14="http://schemas.microsoft.com/office/powerpoint/2010/main" val="1502234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sz="2400" dirty="0">
                <a:solidFill>
                  <a:schemeClr val="tx2"/>
                </a:solidFill>
              </a:rPr>
              <a:t>Μπορούμε να κάνουμε μια συνάρτηση να λαμβάνει περισσότερες από μία παραμέτρους χρησιμοποιώντας κόμματα:</a:t>
            </a:r>
            <a:endParaRPr lang="en-US" sz="2400" dirty="0">
              <a:solidFill>
                <a:schemeClr val="tx2"/>
              </a:solidFill>
            </a:endParaRPr>
          </a:p>
          <a:p>
            <a:pPr defTabSz="808990">
              <a:spcBef>
                <a:spcPts val="3300"/>
              </a:spcBef>
              <a:buClrTx/>
              <a:buSzTx/>
              <a:defRPr sz="4900"/>
            </a:pPr>
            <a:r>
              <a:rPr lang="el-GR" sz="2400" dirty="0">
                <a:solidFill>
                  <a:schemeClr val="tx2"/>
                </a:solidFill>
              </a:rPr>
              <a:t>Οι μεταβλητές </a:t>
            </a:r>
            <a:r>
              <a:rPr lang="en" sz="2400" dirty="0">
                <a:solidFill>
                  <a:schemeClr val="tx2"/>
                </a:solidFill>
              </a:rPr>
              <a:t>store </a:t>
            </a:r>
            <a:r>
              <a:rPr lang="el-GR" sz="2400" dirty="0">
                <a:solidFill>
                  <a:schemeClr val="tx2"/>
                </a:solidFill>
              </a:rPr>
              <a:t>και </a:t>
            </a:r>
            <a:r>
              <a:rPr lang="en" sz="2400" dirty="0">
                <a:solidFill>
                  <a:schemeClr val="tx2"/>
                </a:solidFill>
              </a:rPr>
              <a:t>item </a:t>
            </a:r>
            <a:r>
              <a:rPr lang="el-GR" sz="2400" dirty="0">
                <a:solidFill>
                  <a:schemeClr val="tx2"/>
                </a:solidFill>
              </a:rPr>
              <a:t>πρέπει να παρέχονται στη συνάρτηση όταν την καλούμε:</a:t>
            </a:r>
          </a:p>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05. Multiple </a:t>
            </a:r>
            <a:r>
              <a:rPr lang="en" sz="4000" dirty="0" err="1"/>
              <a:t>Parameters.py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 sz="4000" b="1" dirty="0"/>
              <a:t>numbers</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            </a:t>
            </a:r>
            <a:r>
              <a:rPr lang="el-GR" sz="4000" b="1" dirty="0"/>
              <a:t>[</a:t>
            </a:r>
            <a:r>
              <a:rPr lang="en" sz="4000" b="1" dirty="0"/>
              <a:t>number: 5, x: 2, y: 3]</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 </a:t>
            </a:r>
            <a:r>
              <a:rPr lang="el-GR" sz="4000" b="1" dirty="0"/>
              <a:t>[</a:t>
            </a:r>
            <a:r>
              <a:rPr lang="en" sz="4000" b="1" dirty="0"/>
              <a:t>number: 1, x: 3, y: 1]</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dirty="0"/>
          </a:p>
          <a:p>
            <a:endParaRPr lang="el-GR" dirty="0"/>
          </a:p>
        </p:txBody>
      </p:sp>
    </p:spTree>
    <p:extLst>
      <p:ext uri="{BB962C8B-B14F-4D97-AF65-F5344CB8AC3E}">
        <p14:creationId xmlns:p14="http://schemas.microsoft.com/office/powerpoint/2010/main" val="171675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 sz="2400" dirty="0"/>
              <a:t>02 Comment</a:t>
            </a:r>
          </a:p>
        </p:txBody>
      </p:sp>
    </p:spTree>
    <p:extLst>
      <p:ext uri="{BB962C8B-B14F-4D97-AF65-F5344CB8AC3E}">
        <p14:creationId xmlns:p14="http://schemas.microsoft.com/office/powerpoint/2010/main" val="3766093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sz="2000" dirty="0">
                <a:solidFill>
                  <a:schemeClr val="tx2"/>
                </a:solidFill>
              </a:rPr>
              <a:t>Στη συνάρτηση </a:t>
            </a:r>
            <a:r>
              <a:rPr lang="en" sz="2000" dirty="0">
                <a:solidFill>
                  <a:schemeClr val="tx2"/>
                </a:solidFill>
              </a:rPr>
              <a:t>greet_customer() </a:t>
            </a:r>
            <a:r>
              <a:rPr lang="el-GR" sz="2000" dirty="0">
                <a:solidFill>
                  <a:schemeClr val="tx2"/>
                </a:solidFill>
              </a:rPr>
              <a:t>από την τελευταία άσκηση, είχαμε δύο παραμέτρους: </a:t>
            </a:r>
            <a:r>
              <a:rPr lang="en-US" sz="2000" dirty="0">
                <a:solidFill>
                  <a:schemeClr val="tx2"/>
                </a:solidFill>
              </a:rPr>
              <a:t>(</a:t>
            </a:r>
            <a:r>
              <a:rPr lang="en-US" sz="2000" b="1" dirty="0">
                <a:solidFill>
                  <a:schemeClr val="tx2"/>
                </a:solidFill>
              </a:rPr>
              <a:t>store, item</a:t>
            </a:r>
            <a:r>
              <a:rPr lang="en-US" sz="2000" dirty="0">
                <a:solidFill>
                  <a:schemeClr val="tx2"/>
                </a:solidFill>
              </a:rPr>
              <a:t>)</a:t>
            </a:r>
          </a:p>
          <a:p>
            <a:pPr defTabSz="808990">
              <a:spcBef>
                <a:spcPts val="3300"/>
              </a:spcBef>
              <a:buClrTx/>
              <a:buSzTx/>
              <a:defRPr sz="4900"/>
            </a:pPr>
            <a:r>
              <a:rPr lang="en-US" sz="2000" dirty="0">
                <a:solidFill>
                  <a:schemeClr val="tx2"/>
                </a:solidFill>
              </a:rPr>
              <a:t>Ό</a:t>
            </a:r>
            <a:r>
              <a:rPr lang="el-GR" sz="2000" dirty="0" err="1">
                <a:solidFill>
                  <a:schemeClr val="tx2"/>
                </a:solidFill>
              </a:rPr>
              <a:t>ταν</a:t>
            </a:r>
            <a:r>
              <a:rPr lang="el-GR" sz="2000" dirty="0">
                <a:solidFill>
                  <a:schemeClr val="tx2"/>
                </a:solidFill>
              </a:rPr>
              <a:t> καλούμε την συνάρτηση, η τιμή που θα τοποθετηθεί πρώτη αντιστοιχίζεται στο </a:t>
            </a:r>
            <a:r>
              <a:rPr lang="en-US" sz="2000" b="1" dirty="0">
                <a:solidFill>
                  <a:schemeClr val="tx2"/>
                </a:solidFill>
              </a:rPr>
              <a:t>store</a:t>
            </a:r>
            <a:r>
              <a:rPr lang="en-US" sz="2000" dirty="0">
                <a:solidFill>
                  <a:schemeClr val="tx2"/>
                </a:solidFill>
              </a:rPr>
              <a:t> </a:t>
            </a:r>
            <a:r>
              <a:rPr lang="el-GR" sz="2000" dirty="0">
                <a:solidFill>
                  <a:schemeClr val="tx2"/>
                </a:solidFill>
              </a:rPr>
              <a:t>και η τιμή τοποθετηθεί στη δεύτερη αντιστοιχίζεται στο </a:t>
            </a:r>
            <a:r>
              <a:rPr lang="en" sz="2000" b="1" dirty="0">
                <a:solidFill>
                  <a:schemeClr val="tx2"/>
                </a:solidFill>
              </a:rPr>
              <a:t>item</a:t>
            </a:r>
            <a:r>
              <a:rPr lang="en" sz="2000" dirty="0">
                <a:solidFill>
                  <a:schemeClr val="tx2"/>
                </a:solidFill>
              </a:rPr>
              <a:t>. </a:t>
            </a:r>
            <a:r>
              <a:rPr lang="el-GR" sz="2000" dirty="0">
                <a:solidFill>
                  <a:schemeClr val="tx2"/>
                </a:solidFill>
              </a:rPr>
              <a:t>Αυτά ονομάζονται </a:t>
            </a:r>
            <a:r>
              <a:rPr lang="el-GR" sz="2000" b="1" dirty="0">
                <a:solidFill>
                  <a:schemeClr val="tx2"/>
                </a:solidFill>
              </a:rPr>
              <a:t>ορίσματα θέσης (</a:t>
            </a:r>
            <a:r>
              <a:rPr lang="en-US" sz="2000" b="1" dirty="0">
                <a:solidFill>
                  <a:schemeClr val="tx2"/>
                </a:solidFill>
              </a:rPr>
              <a:t>positional arguments</a:t>
            </a:r>
            <a:r>
              <a:rPr lang="el-GR" sz="2000" b="1" dirty="0">
                <a:solidFill>
                  <a:schemeClr val="tx2"/>
                </a:solidFill>
              </a:rPr>
              <a:t>)</a:t>
            </a:r>
            <a:r>
              <a:rPr lang="en-US" sz="2000" b="1" dirty="0">
                <a:solidFill>
                  <a:schemeClr val="tx2"/>
                </a:solidFill>
              </a:rPr>
              <a:t> </a:t>
            </a:r>
            <a:r>
              <a:rPr lang="el-GR" sz="2000" dirty="0">
                <a:solidFill>
                  <a:schemeClr val="tx2"/>
                </a:solidFill>
              </a:rPr>
              <a:t>επειδή οι αναθέσεις τους εξαρτώνται από τις θέσεις τους</a:t>
            </a:r>
            <a:r>
              <a:rPr lang="en-US" sz="2000" dirty="0">
                <a:solidFill>
                  <a:schemeClr val="tx2"/>
                </a:solidFill>
              </a:rPr>
              <a:t>.</a:t>
            </a:r>
          </a:p>
          <a:p>
            <a:pPr defTabSz="808990">
              <a:spcBef>
                <a:spcPts val="3300"/>
              </a:spcBef>
              <a:buClrTx/>
              <a:buSzTx/>
              <a:defRPr sz="4900"/>
            </a:pPr>
            <a:endParaRPr lang="en-US" sz="2000" dirty="0">
              <a:solidFill>
                <a:schemeClr val="tx2"/>
              </a:solidFill>
            </a:endParaRPr>
          </a:p>
          <a:p>
            <a:pPr defTabSz="808990">
              <a:spcBef>
                <a:spcPts val="3300"/>
              </a:spcBef>
              <a:buClrTx/>
              <a:buSzTx/>
              <a:defRPr sz="4900"/>
            </a:pPr>
            <a:r>
              <a:rPr lang="el-GR" sz="2000" dirty="0">
                <a:solidFill>
                  <a:schemeClr val="tx2"/>
                </a:solidFill>
              </a:rPr>
              <a:t>Μπορούμε να μεταβιβάσουμε αυτά τα ορίσματα ως </a:t>
            </a:r>
            <a:r>
              <a:rPr lang="el-GR" sz="2000" b="1" dirty="0">
                <a:solidFill>
                  <a:schemeClr val="tx2"/>
                </a:solidFill>
              </a:rPr>
              <a:t>ορίσματα λέξεων-κλειδιών</a:t>
            </a:r>
            <a:r>
              <a:rPr lang="en-US" sz="2000" b="1" dirty="0">
                <a:solidFill>
                  <a:schemeClr val="tx2"/>
                </a:solidFill>
              </a:rPr>
              <a:t> (</a:t>
            </a:r>
            <a:r>
              <a:rPr lang="en" sz="2000" dirty="0"/>
              <a:t>keyword arguments</a:t>
            </a:r>
            <a:r>
              <a:rPr lang="en-US" sz="2000" b="1" dirty="0">
                <a:solidFill>
                  <a:schemeClr val="tx2"/>
                </a:solidFill>
              </a:rPr>
              <a:t>)</a:t>
            </a:r>
            <a:r>
              <a:rPr lang="el-GR" sz="2000" dirty="0">
                <a:solidFill>
                  <a:schemeClr val="tx2"/>
                </a:solidFill>
              </a:rPr>
              <a:t>, όπου αναφερόμαστε ρητά σε τι κάθε όρισμα έχει ανατεθεί στην κλήση της συνάρτησης</a:t>
            </a:r>
          </a:p>
          <a:p>
            <a:endParaRPr lang="el-GR" dirty="0"/>
          </a:p>
          <a:p>
            <a:endParaRPr lang="el-GR" dirty="0"/>
          </a:p>
        </p:txBody>
      </p:sp>
    </p:spTree>
    <p:extLst>
      <p:ext uri="{BB962C8B-B14F-4D97-AF65-F5344CB8AC3E}">
        <p14:creationId xmlns:p14="http://schemas.microsoft.com/office/powerpoint/2010/main" val="816535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sz="2400" dirty="0">
                <a:solidFill>
                  <a:schemeClr val="tx2"/>
                </a:solidFill>
              </a:rPr>
              <a:t>Μπορούμε επίσης να ορίσουμε προεπιλεγμένα ορίσματα για μια συνάρτηση χρησιμοποιώντας σύνταξη πολύ παρόμοια με τη σύνταξη ορίσματος λέξεων-κλειδιών</a:t>
            </a:r>
          </a:p>
          <a:p>
            <a:pPr defTabSz="808990">
              <a:spcBef>
                <a:spcPts val="3300"/>
              </a:spcBef>
              <a:buClrTx/>
              <a:buSzTx/>
              <a:defRPr sz="4900"/>
            </a:pPr>
            <a:r>
              <a:rPr lang="el-GR" sz="2400" dirty="0">
                <a:solidFill>
                  <a:schemeClr val="tx2"/>
                </a:solidFill>
              </a:rPr>
              <a:t>Αυτή την φορά τοποθετούμε τις τιμές κατά τον ορισμό της συνάρτησης.</a:t>
            </a:r>
          </a:p>
          <a:p>
            <a:pPr defTabSz="808990">
              <a:spcBef>
                <a:spcPts val="3300"/>
              </a:spcBef>
              <a:buClrTx/>
              <a:buSzTx/>
              <a:defRPr sz="4900"/>
            </a:pPr>
            <a:r>
              <a:rPr lang="el-GR" sz="2400" dirty="0">
                <a:solidFill>
                  <a:schemeClr val="tx2"/>
                </a:solidFill>
              </a:rPr>
              <a:t>Εάν η συνάρτηση καλείται χωρίς όρισμα για αυτήν την παράμετρο, βασίζεται στην προεπιλογή.</a:t>
            </a:r>
            <a:endParaRPr lang="en-US" sz="2400" dirty="0">
              <a:solidFill>
                <a:schemeClr val="tx2"/>
              </a:solidFill>
            </a:endParaRPr>
          </a:p>
          <a:p>
            <a:pPr defTabSz="808990">
              <a:spcBef>
                <a:spcPts val="3300"/>
              </a:spcBef>
              <a:buClrTx/>
              <a:buSzTx/>
              <a:defRPr sz="4900"/>
            </a:pPr>
            <a:endParaRPr lang="en-US" sz="2400" dirty="0">
              <a:solidFill>
                <a:schemeClr val="tx2"/>
              </a:solidFill>
            </a:endParaRPr>
          </a:p>
          <a:p>
            <a:pPr defTabSz="808990">
              <a:spcBef>
                <a:spcPts val="3300"/>
              </a:spcBef>
              <a:buClrTx/>
              <a:buSzTx/>
              <a:defRPr sz="4900"/>
            </a:pPr>
            <a:r>
              <a:rPr lang="el-GR" sz="2400" dirty="0" err="1">
                <a:solidFill>
                  <a:schemeClr val="tx2"/>
                </a:solidFill>
              </a:rPr>
              <a:t>Ακολουθο</a:t>
            </a:r>
            <a:r>
              <a:rPr lang="en-US" sz="2400" dirty="0" err="1">
                <a:solidFill>
                  <a:schemeClr val="tx2"/>
                </a:solidFill>
              </a:rPr>
              <a:t>ύ</a:t>
            </a:r>
            <a:r>
              <a:rPr lang="el-GR" sz="2400" dirty="0">
                <a:solidFill>
                  <a:schemeClr val="tx2"/>
                </a:solidFill>
              </a:rPr>
              <a:t>ν παραδείγματα.</a:t>
            </a:r>
            <a:endParaRPr lang="en-US" sz="2400" dirty="0">
              <a:solidFill>
                <a:schemeClr val="tx2"/>
              </a:solidFill>
            </a:endParaRPr>
          </a:p>
          <a:p>
            <a:endParaRPr lang="el-GR" dirty="0"/>
          </a:p>
        </p:txBody>
      </p:sp>
    </p:spTree>
    <p:extLst>
      <p:ext uri="{BB962C8B-B14F-4D97-AF65-F5344CB8AC3E}">
        <p14:creationId xmlns:p14="http://schemas.microsoft.com/office/powerpoint/2010/main" val="3964278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593907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08277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33996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925302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sz="2400" dirty="0">
                <a:solidFill>
                  <a:schemeClr val="tx2"/>
                </a:solidFill>
              </a:rPr>
              <a:t>Στην περίπτωση που δεν θέλουμε να δώσουμε σε όλα τα ορίσματα τιμές κατά την αρχικοποίηση της συνάρτησης, είναι σημαντικό τα ορίσματα που δέχονται τιμές να ορίζονται στο τέλος.</a:t>
            </a:r>
          </a:p>
          <a:p>
            <a:pPr marL="0" marR="0" lvl="0" indent="0" algn="ctr" defTabSz="457200" eaLnBrk="1" fontAlgn="auto" latinLnBrk="0" hangingPunct="1">
              <a:lnSpc>
                <a:spcPct val="117999"/>
              </a:lnSpc>
              <a:spcBef>
                <a:spcPts val="0"/>
              </a:spcBef>
              <a:spcAft>
                <a:spcPts val="0"/>
              </a:spcAft>
              <a:buClrTx/>
              <a:buSzTx/>
              <a:buFontTx/>
              <a:buNone/>
              <a:tabLst/>
              <a:defRPr/>
            </a:pPr>
            <a:r>
              <a:rPr lang="el-GR" sz="2400" b="1" dirty="0">
                <a:solidFill>
                  <a:schemeClr val="tx2"/>
                </a:solidFill>
              </a:rPr>
              <a:t>Ακολουθούν  παραδείγματα</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solidFill>
                <a:schemeClr val="tx2"/>
              </a:solidFill>
            </a:endParaRPr>
          </a:p>
          <a:p>
            <a:endParaRPr lang="el-GR" dirty="0"/>
          </a:p>
        </p:txBody>
      </p:sp>
    </p:spTree>
    <p:extLst>
      <p:ext uri="{BB962C8B-B14F-4D97-AF65-F5344CB8AC3E}">
        <p14:creationId xmlns:p14="http://schemas.microsoft.com/office/powerpoint/2010/main" val="3779203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61209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064896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405276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r>
              <a:rPr lang="el-GR" dirty="0"/>
              <a:t>Τώρα αυτό που πρόκειται να κάνουμε είναι να διδάξουμε στον υπολογιστή μας να επικοινωνεί. </a:t>
            </a:r>
          </a:p>
          <a:p>
            <a:pPr marL="0" indent="0">
              <a:buClrTx/>
              <a:buSzTx/>
              <a:buFontTx/>
              <a:buNone/>
            </a:pPr>
            <a:r>
              <a:rPr lang="el-GR" dirty="0"/>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rPr lang="el-GR" dirty="0"/>
              <a:t>Στην </a:t>
            </a:r>
            <a:r>
              <a:rPr lang="en" dirty="0"/>
              <a:t>Python, </a:t>
            </a:r>
            <a:r>
              <a:rPr lang="el-GR" dirty="0"/>
              <a:t>η λειτουργία </a:t>
            </a:r>
            <a:r>
              <a:rPr lang="en" dirty="0"/>
              <a:t>print() </a:t>
            </a:r>
            <a:r>
              <a:rPr lang="el-GR" dirty="0"/>
              <a:t>χρησιμοποιείται για να πει στον υπολογιστή να μιλήσει. Το μήνυμα που θα εκτυπωθεί πρέπει να περιβάλλεται με εισαγωγικά:</a:t>
            </a:r>
          </a:p>
          <a:p>
            <a:endParaRPr lang="el-GR" dirty="0"/>
          </a:p>
          <a:p>
            <a:pPr marL="0" indent="0">
              <a:buClrTx/>
              <a:buSzTx/>
              <a:buFontTx/>
              <a:buNone/>
            </a:pPr>
            <a:br>
              <a:rPr lang="en-US" dirty="0"/>
            </a:br>
            <a:endParaRPr lang="en-US" dirty="0"/>
          </a:p>
          <a:p>
            <a:pPr marL="0" indent="0">
              <a:buClrTx/>
              <a:buSzTx/>
              <a:buFontTx/>
              <a:buNone/>
            </a:pPr>
            <a:r>
              <a:rPr lang="el-GR" dirty="0"/>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rPr lang="el-GR" dirty="0"/>
              <a:t>Οι εκτυπωμένες λέξεις που εμφανίζονται ως αποτέλεσμα της λειτουργίας    </a:t>
            </a:r>
            <a:r>
              <a:rPr lang="en" dirty="0"/>
              <a:t>print() </a:t>
            </a:r>
            <a:r>
              <a:rPr lang="el-GR" dirty="0"/>
              <a:t>αναφέρονται ως έξοδος. Το αποτέλεσμα αυτού του παραδείγματος  - προγράμματος είναι:</a:t>
            </a:r>
          </a:p>
          <a:p>
            <a:endParaRPr lang="el-GR" dirty="0"/>
          </a:p>
        </p:txBody>
      </p:sp>
    </p:spTree>
    <p:extLst>
      <p:ext uri="{BB962C8B-B14F-4D97-AF65-F5344CB8AC3E}">
        <p14:creationId xmlns:p14="http://schemas.microsoft.com/office/powerpoint/2010/main" val="3728038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704140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194316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07. </a:t>
            </a:r>
            <a:r>
              <a:rPr lang="en" sz="4000" dirty="0" err="1"/>
              <a:t>Keyward</a:t>
            </a:r>
            <a:r>
              <a:rPr lang="en" sz="4000" dirty="0"/>
              <a:t> </a:t>
            </a:r>
            <a:r>
              <a:rPr lang="en" sz="4000" dirty="0" err="1"/>
              <a:t>Arguments.py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Έχουμε ορίσει μια συνάρτηση </a:t>
            </a:r>
            <a:r>
              <a:rPr lang="en" sz="4000" b="1" dirty="0" err="1"/>
              <a:t>create_spreadsheet</a:t>
            </a:r>
            <a:r>
              <a:rPr lang="en" sz="4000" dirty="0"/>
              <a:t>, </a:t>
            </a:r>
            <a:r>
              <a:rPr lang="el-GR" sz="4000" dirty="0"/>
              <a:t>η οποία παίρνει μόνο έναν τίτλο και εκτυπώνει ότι δημιουργεί ένα υπολογιστικό φύλλο.</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όρισμα ‘</a:t>
            </a:r>
            <a:r>
              <a:rPr lang="en" sz="4000" dirty="0"/>
              <a:t>Downloads’ </a:t>
            </a:r>
            <a:r>
              <a:rPr lang="el-GR" sz="4000" dirty="0"/>
              <a:t>και στην συνέχεια εκτελέστε το πρόγραμμα.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Προσθέστε την παράμετρο </a:t>
            </a:r>
            <a:r>
              <a:rPr lang="en" sz="4000" b="1" dirty="0" err="1"/>
              <a:t>row_count</a:t>
            </a:r>
            <a:r>
              <a:rPr lang="en" sz="4000" b="1" dirty="0"/>
              <a:t> </a:t>
            </a:r>
            <a:r>
              <a:rPr lang="el-GR" sz="4000" dirty="0"/>
              <a:t>στον ορισμό της συνάρτησης. Δώστε την προεπιλεγμένη τιμή 1000.</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Αλλάξτε τη δήλωση εκτύπωσης (</a:t>
            </a:r>
            <a:r>
              <a:rPr lang="en" sz="4000" dirty="0"/>
              <a:t>print statement) </a:t>
            </a:r>
            <a:r>
              <a:rPr lang="el-GR" sz="4000" dirty="0"/>
              <a:t>στη συνάρτηση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a:t>
            </a:r>
            <a:r>
              <a:rPr lang="el-GR" sz="3822" dirty="0">
                <a:sym typeface="Avenir Next Regular"/>
              </a:rPr>
              <a:t> </a:t>
            </a:r>
            <a:r>
              <a:rPr lang="en" sz="3822" dirty="0">
                <a:sym typeface="Avenir Next Regular"/>
              </a:rPr>
              <a:t>Creating a spreadsheet called </a:t>
            </a:r>
            <a:r>
              <a:rPr lang="en" sz="3822" b="1" dirty="0">
                <a:sym typeface="Avenir Next Regular"/>
              </a:rPr>
              <a:t>{title} </a:t>
            </a:r>
            <a:r>
              <a:rPr lang="en" sz="3822" dirty="0">
                <a:sym typeface="Avenir Next Regular"/>
              </a:rPr>
              <a:t>with </a:t>
            </a:r>
            <a:r>
              <a:rPr lang="en" sz="3822" b="1" dirty="0">
                <a:sym typeface="Avenir Next Regular"/>
              </a:rPr>
              <a:t>{</a:t>
            </a:r>
            <a:r>
              <a:rPr lang="en" sz="3822" b="1" dirty="0" err="1">
                <a:sym typeface="Avenir Next Regular"/>
              </a:rPr>
              <a:t>row_count</a:t>
            </a:r>
            <a:r>
              <a:rPr lang="en" sz="3822" b="1" dirty="0">
                <a:sym typeface="Avenir Next Regular"/>
              </a:rPr>
              <a:t>} </a:t>
            </a:r>
            <a:r>
              <a:rPr lang="en" sz="3822" dirty="0">
                <a:sym typeface="Avenir Next Regular"/>
              </a:rPr>
              <a:t>rows")</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Καλέστε </a:t>
            </a:r>
            <a:r>
              <a:rPr lang="en" sz="4000" dirty="0" err="1"/>
              <a:t>create_spreadsheet</a:t>
            </a:r>
            <a:r>
              <a:rPr lang="en" sz="4000" dirty="0"/>
              <a:t> () </a:t>
            </a:r>
            <a:r>
              <a:rPr lang="el-GR" sz="4000" dirty="0"/>
              <a:t>με </a:t>
            </a:r>
            <a:r>
              <a:rPr lang="en" sz="4000" b="1" dirty="0">
                <a:sym typeface="Avenir Next Regular"/>
              </a:rPr>
              <a:t>title</a:t>
            </a:r>
            <a:r>
              <a:rPr lang="en" sz="4000" dirty="0"/>
              <a:t> = ”Applications" </a:t>
            </a:r>
            <a:r>
              <a:rPr lang="el-GR" sz="4000" dirty="0"/>
              <a:t>και  </a:t>
            </a:r>
            <a:r>
              <a:rPr lang="en" sz="4000" b="1" dirty="0" err="1"/>
              <a:t>row_count</a:t>
            </a:r>
            <a:r>
              <a:rPr lang="en" sz="4000" b="1" dirty="0"/>
              <a:t> </a:t>
            </a:r>
            <a:r>
              <a:rPr lang="en" sz="4000" dirty="0"/>
              <a:t>= 10</a:t>
            </a:r>
          </a:p>
          <a:p>
            <a:endParaRPr lang="el-GR" dirty="0"/>
          </a:p>
        </p:txBody>
      </p:sp>
    </p:spTree>
    <p:extLst>
      <p:ext uri="{BB962C8B-B14F-4D97-AF65-F5344CB8AC3E}">
        <p14:creationId xmlns:p14="http://schemas.microsoft.com/office/powerpoint/2010/main" val="2412203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n-US" sz="2400" b="1" dirty="0">
                <a:solidFill>
                  <a:schemeClr val="tx2"/>
                </a:solidFill>
              </a:rPr>
              <a:t>Return</a:t>
            </a:r>
            <a:endParaRPr lang="el-GR" sz="2400" b="1" dirty="0">
              <a:solidFill>
                <a:schemeClr val="tx2"/>
              </a:solidFill>
            </a:endParaRPr>
          </a:p>
          <a:p>
            <a:pPr defTabSz="808990">
              <a:spcBef>
                <a:spcPts val="3300"/>
              </a:spcBef>
              <a:buClrTx/>
              <a:buSzTx/>
              <a:defRPr sz="4900"/>
            </a:pPr>
            <a:r>
              <a:rPr lang="el-GR" sz="2400" dirty="0">
                <a:solidFill>
                  <a:schemeClr val="tx2"/>
                </a:solidFill>
              </a:rPr>
              <a:t>Μέχρι στιγμής, έχουμε δει μόνο λειτουργίες που εκτυπώνουν κάποιο αποτέλεσμα στην κονσόλα. Οι συναρτήσεις μπορούν επίσης να </a:t>
            </a:r>
            <a:r>
              <a:rPr lang="el-GR" sz="2400" b="1" dirty="0">
                <a:solidFill>
                  <a:schemeClr val="tx2"/>
                </a:solidFill>
              </a:rPr>
              <a:t>επιστρέψουν</a:t>
            </a:r>
            <a:r>
              <a:rPr lang="el-GR" sz="2400" dirty="0">
                <a:solidFill>
                  <a:schemeClr val="tx2"/>
                </a:solidFill>
              </a:rPr>
              <a:t> μια τιμή στο χρήστη έτσι ώστε αυτή η τιμή να μπορεί να τροποποιηθεί ή να χρησιμοποιηθεί αργότερα. Όταν υπάρχει ένα αποτέλεσμα από μια συνάρτηση που μπορεί να αποθηκευτεί σε μια μεταβλητή, ονομάζεται </a:t>
            </a:r>
            <a:r>
              <a:rPr lang="el-GR" sz="2400" b="1" dirty="0">
                <a:solidFill>
                  <a:schemeClr val="tx2"/>
                </a:solidFill>
              </a:rPr>
              <a:t>επιστρεφόμενη τιμή συνάρτησης</a:t>
            </a:r>
            <a:r>
              <a:rPr lang="el-GR" sz="2400" dirty="0">
                <a:solidFill>
                  <a:schemeClr val="tx2"/>
                </a:solidFill>
              </a:rPr>
              <a:t>. Χρησιμοποιούμε τη λέξη-κλειδί </a:t>
            </a:r>
            <a:r>
              <a:rPr lang="en-US" sz="2400" b="1" dirty="0">
                <a:solidFill>
                  <a:schemeClr val="tx2"/>
                </a:solidFill>
              </a:rPr>
              <a:t>return</a:t>
            </a:r>
            <a:r>
              <a:rPr lang="el-GR" sz="2400" dirty="0">
                <a:solidFill>
                  <a:schemeClr val="tx2"/>
                </a:solidFill>
              </a:rPr>
              <a:t> για να το κάνουμε αυτό.</a:t>
            </a:r>
          </a:p>
          <a:p>
            <a:pPr defTabSz="808990">
              <a:spcBef>
                <a:spcPts val="3300"/>
              </a:spcBef>
              <a:buClrTx/>
              <a:buSzTx/>
              <a:defRPr sz="4900"/>
            </a:pPr>
            <a:endParaRPr lang="el-GR" sz="2400" dirty="0">
              <a:solidFill>
                <a:schemeClr val="tx2"/>
              </a:solidFill>
            </a:endParaRPr>
          </a:p>
          <a:p>
            <a:pPr marL="0" indent="0" algn="ctr" defTabSz="808990">
              <a:spcBef>
                <a:spcPts val="3300"/>
              </a:spcBef>
              <a:buClrTx/>
              <a:buSzTx/>
              <a:buNone/>
              <a:defRPr sz="4900"/>
            </a:pPr>
            <a:r>
              <a:rPr lang="el-GR" sz="2400" dirty="0">
                <a:solidFill>
                  <a:schemeClr val="tx2"/>
                </a:solidFill>
              </a:rPr>
              <a:t>Ακολουθεί ένα παράδειγμα μιας συνάρτησης </a:t>
            </a:r>
            <a:r>
              <a:rPr lang="en" sz="2400" dirty="0" err="1">
                <a:solidFill>
                  <a:schemeClr val="tx2"/>
                </a:solidFill>
              </a:rPr>
              <a:t>divide_by_four</a:t>
            </a:r>
            <a:r>
              <a:rPr lang="en" sz="2400" dirty="0">
                <a:solidFill>
                  <a:schemeClr val="tx2"/>
                </a:solidFill>
              </a:rPr>
              <a:t> </a:t>
            </a:r>
            <a:r>
              <a:rPr lang="el-GR" sz="2400" dirty="0">
                <a:solidFill>
                  <a:schemeClr val="tx2"/>
                </a:solidFill>
              </a:rPr>
              <a:t>που παίρνει ένα ακέραιο όρισμα, το διαιρεί με τέσσερα και επιστρέφει το αποτέλεσμα:</a:t>
            </a:r>
            <a:endParaRPr lang="en-US" sz="2400" dirty="0">
              <a:solidFill>
                <a:schemeClr val="tx2"/>
              </a:solidFill>
            </a:endParaRPr>
          </a:p>
          <a:p>
            <a:pPr marL="0" indent="0" algn="ctr" defTabSz="808990">
              <a:spcBef>
                <a:spcPts val="3300"/>
              </a:spcBef>
              <a:buClrTx/>
              <a:buSzTx/>
              <a:buNone/>
              <a:defRPr sz="4900"/>
            </a:pPr>
            <a:endParaRPr lang="el-GR" sz="2400" b="1" dirty="0">
              <a:solidFill>
                <a:schemeClr val="tx2"/>
              </a:solidFill>
            </a:endParaRPr>
          </a:p>
          <a:p>
            <a:endParaRPr lang="el-GR" dirty="0"/>
          </a:p>
        </p:txBody>
      </p:sp>
    </p:spTree>
    <p:extLst>
      <p:ext uri="{BB962C8B-B14F-4D97-AF65-F5344CB8AC3E}">
        <p14:creationId xmlns:p14="http://schemas.microsoft.com/office/powerpoint/2010/main" val="489914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89967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08. </a:t>
            </a:r>
            <a:r>
              <a:rPr lang="en" sz="4000" dirty="0" err="1"/>
              <a:t>Returns.py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Η συνάρτηση </a:t>
            </a:r>
            <a:r>
              <a:rPr lang="en" sz="4000" dirty="0" err="1"/>
              <a:t>calcul_age</a:t>
            </a:r>
            <a:r>
              <a:rPr lang="en" sz="4000" dirty="0"/>
              <a:t> </a:t>
            </a:r>
            <a:r>
              <a:rPr lang="el-GR" sz="4000" dirty="0"/>
              <a:t>δημιουργεί μια μεταβλητή που ονομάζεται ηλικία που είναι η διαφορά μεταξύ του τρέχοντος έτους και ενός έτους γέννησης, και οι δύο είναι είσοδοι της συνάρτησης.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Προσθέστε μια γραμμή για να επιστρέψετε την ηλικία.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 2049 </a:t>
            </a:r>
            <a:r>
              <a:rPr lang="el-GR" sz="4000" dirty="0"/>
              <a:t>και </a:t>
            </a:r>
            <a:r>
              <a:rPr lang="en" sz="4000" dirty="0" err="1"/>
              <a:t>birth_year</a:t>
            </a:r>
            <a:r>
              <a:rPr lang="en" sz="4000" dirty="0"/>
              <a:t>  = 1993 </a:t>
            </a:r>
            <a:r>
              <a:rPr lang="el-GR" sz="4000" dirty="0"/>
              <a:t>σε μια μεταβλητή που ονομάζεται </a:t>
            </a:r>
            <a:r>
              <a:rPr lang="en" sz="4000" dirty="0" err="1"/>
              <a:t>my_age</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 2049 </a:t>
            </a:r>
            <a:r>
              <a:rPr lang="el-GR" sz="4000" dirty="0"/>
              <a:t>και </a:t>
            </a:r>
            <a:r>
              <a:rPr lang="en" sz="4000" dirty="0" err="1"/>
              <a:t>birth_year</a:t>
            </a:r>
            <a:r>
              <a:rPr lang="en" sz="4000" dirty="0"/>
              <a:t>  = 1953 </a:t>
            </a:r>
            <a:r>
              <a:rPr lang="el-GR" sz="4000" dirty="0"/>
              <a:t>σε μια μεταβλητή που ονομάζεται </a:t>
            </a:r>
            <a:r>
              <a:rPr lang="en" sz="4000" dirty="0" err="1"/>
              <a:t>dads_age</a:t>
            </a:r>
            <a:endParaRPr lang="en"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"Είμαι Χ χρονών και ο μπαμπάς μου είναι Υ χρονών" στην κονσόλα, με το </a:t>
            </a:r>
            <a:r>
              <a:rPr lang="en" sz="4000" dirty="0" err="1"/>
              <a:t>my_age</a:t>
            </a:r>
            <a:r>
              <a:rPr lang="en" sz="4000" dirty="0"/>
              <a:t> </a:t>
            </a:r>
            <a:r>
              <a:rPr lang="el-GR" sz="4000" dirty="0"/>
              <a:t>όπου υπάρχει το Χ και </a:t>
            </a:r>
            <a:r>
              <a:rPr lang="en" sz="4000" dirty="0" err="1"/>
              <a:t>dads_age</a:t>
            </a:r>
            <a:r>
              <a:rPr lang="en" sz="4000" dirty="0"/>
              <a:t> </a:t>
            </a:r>
            <a:r>
              <a:rPr lang="el-GR" sz="4000" dirty="0"/>
              <a:t>όπου υπάρχει το Υ.</a:t>
            </a:r>
          </a:p>
          <a:p>
            <a:endParaRPr lang="el-GR" dirty="0"/>
          </a:p>
        </p:txBody>
      </p:sp>
    </p:spTree>
    <p:extLst>
      <p:ext uri="{BB962C8B-B14F-4D97-AF65-F5344CB8AC3E}">
        <p14:creationId xmlns:p14="http://schemas.microsoft.com/office/powerpoint/2010/main" val="2800806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n" sz="2400" b="1" dirty="0"/>
              <a:t>Multiple Return Values</a:t>
            </a:r>
            <a:r>
              <a:rPr lang="en" sz="2400" dirty="0"/>
              <a:t> </a:t>
            </a:r>
          </a:p>
          <a:p>
            <a:pPr marL="0" indent="0" defTabSz="808990">
              <a:spcBef>
                <a:spcPts val="3300"/>
              </a:spcBef>
              <a:buClrTx/>
              <a:buSzTx/>
              <a:buFontTx/>
              <a:buNone/>
              <a:defRPr sz="4900"/>
            </a:pPr>
            <a:r>
              <a:rPr lang="el-GR" sz="2400" dirty="0">
                <a:solidFill>
                  <a:schemeClr val="tx2"/>
                </a:solidFill>
              </a:rPr>
              <a:t>Μερικές φορές μπορεί να θέλουμε να επιστρέψουμε περισσότερες από μία τιμές από μια συνάρτηση. Μπορούμε να επιστρέψουμε πολλές τιμές διαχωρίζοντάς τις με κόμμα:</a:t>
            </a:r>
            <a:endParaRPr lang="en-US" sz="2400" dirty="0">
              <a:solidFill>
                <a:schemeClr val="tx2"/>
              </a:solidFill>
            </a:endParaRPr>
          </a:p>
          <a:p>
            <a:pPr marL="0" indent="0" defTabSz="808990">
              <a:spcBef>
                <a:spcPts val="3300"/>
              </a:spcBef>
              <a:buClrTx/>
              <a:buSzTx/>
              <a:buFontTx/>
              <a:buNone/>
              <a:defRPr sz="4900"/>
            </a:pPr>
            <a:endParaRPr lang="el-GR" sz="2400" dirty="0">
              <a:solidFill>
                <a:schemeClr val="tx2"/>
              </a:solidFill>
            </a:endParaRPr>
          </a:p>
          <a:p>
            <a:pPr marL="0" indent="0" algn="ctr" defTabSz="808990">
              <a:spcBef>
                <a:spcPts val="3300"/>
              </a:spcBef>
              <a:buClrTx/>
              <a:buSzTx/>
              <a:buNone/>
              <a:defRPr sz="4900"/>
            </a:pPr>
            <a:r>
              <a:rPr lang="el-GR" sz="2400" dirty="0">
                <a:solidFill>
                  <a:schemeClr val="tx2"/>
                </a:solidFill>
              </a:rPr>
              <a:t>Ακολουθεί ένα παράδειγμα μιας συνάρτησης που παίρνει μια τιμή </a:t>
            </a:r>
            <a:r>
              <a:rPr lang="en" sz="2400" dirty="0">
                <a:solidFill>
                  <a:schemeClr val="tx2"/>
                </a:solidFill>
              </a:rPr>
              <a:t>x </a:t>
            </a:r>
            <a:r>
              <a:rPr lang="el-GR" sz="2400" dirty="0">
                <a:solidFill>
                  <a:schemeClr val="tx2"/>
                </a:solidFill>
              </a:rPr>
              <a:t>και μια τιμή </a:t>
            </a:r>
            <a:r>
              <a:rPr lang="en" sz="2400" dirty="0">
                <a:solidFill>
                  <a:schemeClr val="tx2"/>
                </a:solidFill>
              </a:rPr>
              <a:t>y, </a:t>
            </a:r>
            <a:r>
              <a:rPr lang="el-GR" sz="2400" dirty="0">
                <a:solidFill>
                  <a:schemeClr val="tx2"/>
                </a:solidFill>
              </a:rPr>
              <a:t>και επιστρέφει και τα δύο τετραγωνισμένες.</a:t>
            </a:r>
            <a:endParaRPr lang="el-GR" sz="2400" b="1" dirty="0">
              <a:solidFill>
                <a:schemeClr val="tx2"/>
              </a:solidFill>
            </a:endParaRPr>
          </a:p>
          <a:p>
            <a:endParaRPr lang="el-GR" dirty="0"/>
          </a:p>
        </p:txBody>
      </p:sp>
    </p:spTree>
    <p:extLst>
      <p:ext uri="{BB962C8B-B14F-4D97-AF65-F5344CB8AC3E}">
        <p14:creationId xmlns:p14="http://schemas.microsoft.com/office/powerpoint/2010/main" val="3262977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09. Multiple Return </a:t>
            </a:r>
            <a:r>
              <a:rPr lang="en" sz="4000" dirty="0" err="1"/>
              <a:t>Values.py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Γράψτε μια συνάρτηση που ονομάζεται </a:t>
            </a:r>
            <a:r>
              <a:rPr lang="en" sz="4000" b="1" dirty="0" err="1"/>
              <a:t>get_boundaries</a:t>
            </a:r>
            <a:r>
              <a:rPr lang="en" sz="4000" b="1" dirty="0"/>
              <a:t> () </a:t>
            </a:r>
            <a:r>
              <a:rPr lang="el-GR" sz="4000" dirty="0"/>
              <a:t>που παίρνει δύο παραμέτρους, έναν αριθμό που ονομάζεται </a:t>
            </a:r>
            <a:r>
              <a:rPr lang="en" sz="4000" b="1" dirty="0"/>
              <a:t>target</a:t>
            </a:r>
            <a:r>
              <a:rPr lang="en" sz="4000" dirty="0"/>
              <a:t> </a:t>
            </a:r>
            <a:r>
              <a:rPr lang="el-GR" sz="4000" dirty="0"/>
              <a:t>και έναν αριθμό που ονομάζεται </a:t>
            </a:r>
            <a:r>
              <a:rPr lang="en" sz="4000" b="1" dirty="0"/>
              <a:t>margin</a:t>
            </a:r>
            <a:r>
              <a:rPr lang="en" sz="4000" dirty="0"/>
              <a:t>. </a:t>
            </a:r>
            <a:r>
              <a:rPr lang="el-GR" sz="4000" dirty="0" err="1"/>
              <a:t>Τοπόθετήστε</a:t>
            </a:r>
            <a:r>
              <a:rPr lang="el-GR" sz="4000" dirty="0"/>
              <a:t> τον παρακάτω κώδικα στην συνάρτησή σας.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low_limit</a:t>
            </a:r>
            <a:r>
              <a:rPr lang="en" sz="4000" dirty="0"/>
              <a:t> = target - margin</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high_limit</a:t>
            </a:r>
            <a:r>
              <a:rPr lang="en" sz="4000" dirty="0"/>
              <a:t> = target + margin</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Επιστρέψτε από την συνάρτηση τις τιμές </a:t>
            </a:r>
            <a:r>
              <a:rPr lang="en" sz="4000" dirty="0" err="1"/>
              <a:t>low_limit</a:t>
            </a:r>
            <a:r>
              <a:rPr lang="en" sz="4000" dirty="0"/>
              <a:t> &amp; </a:t>
            </a:r>
            <a:r>
              <a:rPr lang="en" sz="4000" dirty="0" err="1"/>
              <a:t>high_limit</a:t>
            </a:r>
            <a:endParaRPr lang="en"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στόχο 100 και περιθώριο 20. Αποθηκεύστε τις επιστρεφόμενες τιμές σε μεταβλητές που ονομάζονται </a:t>
            </a:r>
            <a:r>
              <a:rPr lang="en" sz="4000" dirty="0"/>
              <a:t>low </a:t>
            </a:r>
            <a:r>
              <a:rPr lang="el-GR" sz="4000" dirty="0"/>
              <a:t>και </a:t>
            </a:r>
            <a:r>
              <a:rPr lang="en" sz="4000" dirty="0"/>
              <a:t>high.</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t>
            </a:r>
            <a:r>
              <a:rPr lang="el-GR" sz="4000" dirty="0"/>
              <a:t>Εκτυπώστε και τις δύο τιμές σε μια γραμμή.</a:t>
            </a:r>
          </a:p>
          <a:p>
            <a:endParaRPr lang="el-GR" dirty="0"/>
          </a:p>
        </p:txBody>
      </p:sp>
    </p:spTree>
    <p:extLst>
      <p:ext uri="{BB962C8B-B14F-4D97-AF65-F5344CB8AC3E}">
        <p14:creationId xmlns:p14="http://schemas.microsoft.com/office/powerpoint/2010/main" val="2385131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n" sz="2400" b="1" dirty="0"/>
              <a:t>Scope </a:t>
            </a:r>
            <a:r>
              <a:rPr lang="el-GR" sz="2400" b="1" dirty="0"/>
              <a:t>(Πεδίο Εφαρμογής)</a:t>
            </a:r>
          </a:p>
          <a:p>
            <a:pPr marL="0" indent="0" defTabSz="808990">
              <a:spcBef>
                <a:spcPts val="3300"/>
              </a:spcBef>
              <a:buClrTx/>
              <a:buSzTx/>
              <a:buFontTx/>
              <a:buNone/>
              <a:defRPr sz="4900"/>
            </a:pPr>
            <a:r>
              <a:rPr lang="el-GR" sz="2400" dirty="0">
                <a:solidFill>
                  <a:schemeClr val="tx2"/>
                </a:solidFill>
              </a:rPr>
              <a:t>Ας πούμε ότι έχουμε την συνάρτηση μας από την τελευταία άσκηση που δημιουργεί μια συμβολοσειρά για ένα ειδικό αντικείμενο:</a:t>
            </a:r>
            <a:endParaRPr lang="en-US" sz="2400" dirty="0">
              <a:solidFill>
                <a:schemeClr val="tx2"/>
              </a:solidFill>
            </a:endParaRPr>
          </a:p>
          <a:p>
            <a:pPr marL="0" indent="0" defTabSz="808990">
              <a:spcBef>
                <a:spcPts val="3300"/>
              </a:spcBef>
              <a:buClrTx/>
              <a:buSzTx/>
              <a:buFontTx/>
              <a:buNone/>
              <a:defRPr sz="4900"/>
            </a:pPr>
            <a:r>
              <a:rPr lang="el-GR" sz="2400" dirty="0">
                <a:solidFill>
                  <a:schemeClr val="tx2"/>
                </a:solidFill>
              </a:rPr>
              <a:t>Τι θα γίνει αν θέλουμε να αποκτήσουμε πρόσβαση στη μεταβλητή </a:t>
            </a:r>
            <a:r>
              <a:rPr lang="en" sz="2400" b="1" dirty="0">
                <a:solidFill>
                  <a:schemeClr val="tx2"/>
                </a:solidFill>
              </a:rPr>
              <a:t>item</a:t>
            </a:r>
            <a:r>
              <a:rPr lang="en" sz="2400" dirty="0">
                <a:solidFill>
                  <a:schemeClr val="tx2"/>
                </a:solidFill>
              </a:rPr>
              <a:t> </a:t>
            </a:r>
            <a:r>
              <a:rPr lang="el-GR" sz="2400" dirty="0">
                <a:solidFill>
                  <a:schemeClr val="tx2"/>
                </a:solidFill>
              </a:rPr>
              <a:t>εκτός της συνάρτησης; Θα μπορούσαμε να το χρησιμοποιήσουμε;</a:t>
            </a:r>
          </a:p>
          <a:p>
            <a:pPr marL="0" indent="0" defTabSz="808990">
              <a:spcBef>
                <a:spcPts val="3300"/>
              </a:spcBef>
              <a:buClrTx/>
              <a:buSzTx/>
              <a:buFontTx/>
              <a:buNone/>
              <a:defRPr sz="4900"/>
            </a:pPr>
            <a:endParaRPr lang="el-GR" sz="2400" dirty="0">
              <a:solidFill>
                <a:schemeClr val="tx2"/>
              </a:solidFill>
            </a:endParaRPr>
          </a:p>
          <a:p>
            <a:pPr marL="0" indent="0" defTabSz="808990">
              <a:spcBef>
                <a:spcPts val="3300"/>
              </a:spcBef>
              <a:buClrTx/>
              <a:buSzTx/>
              <a:buFontTx/>
              <a:buNone/>
              <a:defRPr sz="4900"/>
            </a:pPr>
            <a:r>
              <a:rPr lang="en" sz="2400" b="1" dirty="0"/>
              <a:t>Scope </a:t>
            </a:r>
            <a:r>
              <a:rPr lang="el-GR" sz="2400" b="1" dirty="0"/>
              <a:t>(Πεδίο Εφαρμογής)</a:t>
            </a:r>
          </a:p>
          <a:p>
            <a:pPr marL="0" indent="0" defTabSz="808990">
              <a:spcBef>
                <a:spcPts val="3300"/>
              </a:spcBef>
              <a:buClrTx/>
              <a:buSzTx/>
              <a:buFontTx/>
              <a:buNone/>
              <a:defRPr sz="4900"/>
            </a:pPr>
            <a:r>
              <a:rPr lang="el-GR" sz="2400" dirty="0">
                <a:solidFill>
                  <a:schemeClr val="tx2"/>
                </a:solidFill>
              </a:rPr>
              <a:t>Εάν προσπαθήσουμε να εκτελέσουμε αυτόν τον κωδικό, θα λάβουμε ένα σφάλμα τύπου: </a:t>
            </a:r>
            <a:r>
              <a:rPr lang="en" sz="2400" dirty="0" err="1">
                <a:solidFill>
                  <a:schemeClr val="tx2"/>
                </a:solidFill>
              </a:rPr>
              <a:t>NameError</a:t>
            </a:r>
            <a:r>
              <a:rPr lang="en" sz="2400" dirty="0">
                <a:solidFill>
                  <a:schemeClr val="tx2"/>
                </a:solidFill>
              </a:rPr>
              <a:t>, </a:t>
            </a:r>
            <a:r>
              <a:rPr lang="el-GR" sz="2400" dirty="0">
                <a:solidFill>
                  <a:schemeClr val="tx2"/>
                </a:solidFill>
              </a:rPr>
              <a:t>που θα μας λέει ότι το "</a:t>
            </a:r>
            <a:r>
              <a:rPr lang="en" sz="2400" b="1" dirty="0">
                <a:solidFill>
                  <a:schemeClr val="tx2"/>
                </a:solidFill>
              </a:rPr>
              <a:t>item</a:t>
            </a:r>
            <a:r>
              <a:rPr lang="en" sz="2400" dirty="0">
                <a:solidFill>
                  <a:schemeClr val="tx2"/>
                </a:solidFill>
              </a:rPr>
              <a:t>" </a:t>
            </a:r>
            <a:r>
              <a:rPr lang="el-GR" sz="2400" dirty="0">
                <a:solidFill>
                  <a:schemeClr val="tx2"/>
                </a:solidFill>
              </a:rPr>
              <a:t>δεν έχει οριστεί. Η μεταβλητή </a:t>
            </a:r>
            <a:r>
              <a:rPr lang="en" sz="2400" b="1" dirty="0">
                <a:solidFill>
                  <a:schemeClr val="tx2"/>
                </a:solidFill>
              </a:rPr>
              <a:t>item</a:t>
            </a:r>
            <a:r>
              <a:rPr lang="en" sz="2400" dirty="0">
                <a:solidFill>
                  <a:schemeClr val="tx2"/>
                </a:solidFill>
              </a:rPr>
              <a:t> </a:t>
            </a:r>
            <a:r>
              <a:rPr lang="el-GR" sz="2400" dirty="0">
                <a:solidFill>
                  <a:schemeClr val="tx2"/>
                </a:solidFill>
              </a:rPr>
              <a:t>έχει καθοριστεί μόνο εντός του χώρου μιας συνάρτησης, επομένως δεν υπάρχει εκτός της συνάρτησης.</a:t>
            </a:r>
          </a:p>
          <a:p>
            <a:pPr marL="0" indent="0" defTabSz="808990">
              <a:spcBef>
                <a:spcPts val="3300"/>
              </a:spcBef>
              <a:buClrTx/>
              <a:buSzTx/>
              <a:buFontTx/>
              <a:buNone/>
              <a:defRPr sz="4900"/>
            </a:pPr>
            <a:endParaRPr lang="el-GR" sz="2400" dirty="0">
              <a:solidFill>
                <a:schemeClr val="tx2"/>
              </a:solidFill>
            </a:endParaRPr>
          </a:p>
          <a:p>
            <a:pPr marL="0" indent="0" defTabSz="808990">
              <a:spcBef>
                <a:spcPts val="3300"/>
              </a:spcBef>
              <a:buClrTx/>
              <a:buSzTx/>
              <a:buFontTx/>
              <a:buNone/>
              <a:defRPr sz="4900"/>
            </a:pPr>
            <a:endParaRPr lang="el-GR" sz="2400" dirty="0">
              <a:solidFill>
                <a:schemeClr val="tx2"/>
              </a:solidFill>
            </a:endParaRPr>
          </a:p>
          <a:p>
            <a:pPr marL="0" indent="0" algn="ctr" defTabSz="808990">
              <a:spcBef>
                <a:spcPts val="3300"/>
              </a:spcBef>
              <a:buClrTx/>
              <a:buSzTx/>
              <a:buFontTx/>
              <a:buNone/>
              <a:defRPr sz="4900"/>
            </a:pPr>
            <a:r>
              <a:rPr lang="el-GR" sz="2400" dirty="0">
                <a:solidFill>
                  <a:schemeClr val="tx2"/>
                </a:solidFill>
              </a:rPr>
              <a:t> Η μεταβλητή </a:t>
            </a:r>
            <a:r>
              <a:rPr lang="en" sz="2400" b="1" dirty="0">
                <a:solidFill>
                  <a:schemeClr val="tx2"/>
                </a:solidFill>
              </a:rPr>
              <a:t>item</a:t>
            </a:r>
            <a:r>
              <a:rPr lang="el-GR" sz="2400" dirty="0">
                <a:solidFill>
                  <a:schemeClr val="tx2"/>
                </a:solidFill>
              </a:rPr>
              <a:t> ζει και υπάρχει μόνο μέσα στην συνάρτηση </a:t>
            </a:r>
            <a:r>
              <a:rPr lang="en" sz="2400" dirty="0" err="1">
                <a:solidFill>
                  <a:schemeClr val="tx2"/>
                </a:solidFill>
              </a:rPr>
              <a:t>create_special_string</a:t>
            </a:r>
            <a:r>
              <a:rPr lang="en" sz="2400" dirty="0">
                <a:solidFill>
                  <a:schemeClr val="tx2"/>
                </a:solidFill>
              </a:rPr>
              <a:t>.</a:t>
            </a:r>
            <a:endParaRPr lang="el-GR" sz="2400" b="1" dirty="0">
              <a:solidFill>
                <a:schemeClr val="tx2"/>
              </a:solidFill>
            </a:endParaRPr>
          </a:p>
          <a:p>
            <a:pPr marL="0" indent="0" defTabSz="808990">
              <a:spcBef>
                <a:spcPts val="3300"/>
              </a:spcBef>
              <a:buClrTx/>
              <a:buSzTx/>
              <a:buFontTx/>
              <a:buNone/>
              <a:defRPr sz="4900"/>
            </a:pPr>
            <a:endParaRPr lang="el-GR" sz="2400" dirty="0">
              <a:solidFill>
                <a:schemeClr val="tx2"/>
              </a:solidFill>
            </a:endParaRPr>
          </a:p>
          <a:p>
            <a:endParaRPr lang="el-GR" dirty="0"/>
          </a:p>
        </p:txBody>
      </p:sp>
    </p:spTree>
    <p:extLst>
      <p:ext uri="{BB962C8B-B14F-4D97-AF65-F5344CB8AC3E}">
        <p14:creationId xmlns:p14="http://schemas.microsoft.com/office/powerpoint/2010/main" val="36061245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n" sz="2400" b="1" dirty="0"/>
              <a:t>Scope </a:t>
            </a:r>
            <a:r>
              <a:rPr lang="el-GR" sz="2400" b="1" dirty="0"/>
              <a:t>(Πεδίο Εφαρμογής)</a:t>
            </a:r>
          </a:p>
          <a:p>
            <a:pPr defTabSz="808990">
              <a:spcBef>
                <a:spcPts val="3300"/>
              </a:spcBef>
              <a:buClrTx/>
              <a:buSzTx/>
              <a:defRPr sz="4900"/>
            </a:pPr>
            <a:r>
              <a:rPr lang="el-GR" sz="2400" dirty="0">
                <a:solidFill>
                  <a:schemeClr val="tx2"/>
                </a:solidFill>
              </a:rPr>
              <a:t>Μεταβλητές που ορίζονται εκτός του πεδίου μιας συνάρτησης είναι </a:t>
            </a:r>
            <a:r>
              <a:rPr lang="el-GR" sz="2400" dirty="0" err="1">
                <a:solidFill>
                  <a:schemeClr val="tx2"/>
                </a:solidFill>
              </a:rPr>
              <a:t>προσβάσιμες</a:t>
            </a:r>
            <a:r>
              <a:rPr lang="el-GR" sz="2400" dirty="0">
                <a:solidFill>
                  <a:schemeClr val="tx2"/>
                </a:solidFill>
              </a:rPr>
              <a:t> εντός του σώματος της συνάρτησης:</a:t>
            </a:r>
            <a:endParaRPr lang="en-US" sz="2400" dirty="0">
              <a:solidFill>
                <a:schemeClr val="tx2"/>
              </a:solidFill>
            </a:endParaRPr>
          </a:p>
          <a:p>
            <a:pPr defTabSz="808990">
              <a:spcBef>
                <a:spcPts val="3300"/>
              </a:spcBef>
              <a:buClrTx/>
              <a:buSzTx/>
              <a:defRPr sz="4900"/>
            </a:pPr>
            <a:r>
              <a:rPr lang="el-GR" sz="2400" dirty="0"/>
              <a:t>Δεν υπάρχει σφάλμα εδώ. Το </a:t>
            </a:r>
            <a:r>
              <a:rPr lang="en" sz="2400" dirty="0" err="1"/>
              <a:t>header_string</a:t>
            </a:r>
            <a:r>
              <a:rPr lang="en" sz="2400" dirty="0"/>
              <a:t> </a:t>
            </a:r>
            <a:r>
              <a:rPr lang="el-GR" sz="2400" dirty="0"/>
              <a:t>μπορεί να χρησιμοποιηθεί μέσα στη συνάρτηση </a:t>
            </a:r>
            <a:r>
              <a:rPr lang="en" sz="2400" dirty="0" err="1"/>
              <a:t>create_special_string</a:t>
            </a:r>
            <a:r>
              <a:rPr lang="en" sz="2400" dirty="0"/>
              <a:t> </a:t>
            </a:r>
            <a:r>
              <a:rPr lang="el-GR" sz="2400" dirty="0"/>
              <a:t>επειδή το </a:t>
            </a:r>
            <a:r>
              <a:rPr lang="en" sz="2400" dirty="0" err="1"/>
              <a:t>header_string</a:t>
            </a:r>
            <a:r>
              <a:rPr lang="en" sz="2400" dirty="0"/>
              <a:t> </a:t>
            </a:r>
            <a:r>
              <a:rPr lang="el-GR" sz="2400" dirty="0"/>
              <a:t>είναι μια μεταβλητή που υπάρχει και ζει στο αρχείο. </a:t>
            </a:r>
            <a:endParaRPr lang="el-GR" sz="2400" dirty="0">
              <a:solidFill>
                <a:schemeClr val="tx2"/>
              </a:solidFill>
            </a:endParaRPr>
          </a:p>
          <a:p>
            <a:endParaRPr lang="el-GR" dirty="0"/>
          </a:p>
        </p:txBody>
      </p:sp>
    </p:spTree>
    <p:extLst>
      <p:ext uri="{BB962C8B-B14F-4D97-AF65-F5344CB8AC3E}">
        <p14:creationId xmlns:p14="http://schemas.microsoft.com/office/powerpoint/2010/main" val="165409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US" sz="2400" dirty="0"/>
              <a:t>03 Print</a:t>
            </a:r>
            <a:endParaRPr lang="en" sz="2400" dirty="0"/>
          </a:p>
        </p:txBody>
      </p:sp>
    </p:spTree>
    <p:extLst>
      <p:ext uri="{BB962C8B-B14F-4D97-AF65-F5344CB8AC3E}">
        <p14:creationId xmlns:p14="http://schemas.microsoft.com/office/powerpoint/2010/main" val="531916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lang="el-GR" sz="4000" dirty="0"/>
              <a:t>Οδηγίες (02. </a:t>
            </a:r>
            <a:r>
              <a:rPr lang="en" sz="4000" dirty="0"/>
              <a:t>Functions / 10. </a:t>
            </a:r>
            <a:r>
              <a:rPr lang="en" sz="4000" dirty="0" err="1"/>
              <a:t>Scope.py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 A</a:t>
            </a:r>
            <a:r>
              <a:rPr lang="el-GR" sz="4000" dirty="0" err="1"/>
              <a:t>ποθηκεύστε</a:t>
            </a:r>
            <a:r>
              <a:rPr lang="el-GR" sz="4000" dirty="0"/>
              <a:t> το τρέχων έτος στην μεταβλητή </a:t>
            </a:r>
            <a:r>
              <a:rPr lang="en" sz="4000" b="1" dirty="0" err="1"/>
              <a:t>current_year</a:t>
            </a:r>
            <a:r>
              <a:rPr lang="en" sz="4000" dirty="0"/>
              <a:t>, </a:t>
            </a:r>
            <a:r>
              <a:rPr lang="el-GR" sz="4000" dirty="0"/>
              <a:t>χρησιμοποιώντας την </a:t>
            </a:r>
            <a:r>
              <a:rPr lang="el-GR" sz="4000" dirty="0" err="1"/>
              <a:t>βιβιλιοθήκη</a:t>
            </a:r>
            <a:r>
              <a:rPr lang="el-GR" sz="4000" dirty="0"/>
              <a:t> </a:t>
            </a:r>
            <a:r>
              <a:rPr lang="en" sz="4000" dirty="0"/>
              <a:t>datetime.</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Δημιουργήστε μια συνάρτηση </a:t>
            </a:r>
            <a:r>
              <a:rPr lang="en" sz="4000" b="1" dirty="0" err="1"/>
              <a:t>calc_age</a:t>
            </a:r>
            <a:r>
              <a:rPr lang="en" sz="4000" b="1" dirty="0"/>
              <a:t> </a:t>
            </a:r>
            <a:r>
              <a:rPr lang="el-GR" sz="4000" dirty="0"/>
              <a:t>με ένα όρισμα (</a:t>
            </a:r>
            <a:r>
              <a:rPr lang="en" sz="4000" dirty="0" err="1"/>
              <a:t>birth_year</a:t>
            </a:r>
            <a:r>
              <a:rPr lang="en" sz="4000" dirty="0"/>
              <a:t>) </a:t>
            </a:r>
            <a:r>
              <a:rPr lang="el-GR" sz="4000" dirty="0"/>
              <a:t>που υπολογίζει και επιστρέφει την ηλικία σας ως εξής: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a:t>age = </a:t>
            </a:r>
            <a:r>
              <a:rPr lang="en" sz="4000" dirty="0" err="1"/>
              <a:t>current_year</a:t>
            </a:r>
            <a:r>
              <a:rPr lang="en" sz="4000" dirty="0"/>
              <a:t> – </a:t>
            </a:r>
            <a:r>
              <a:rPr lang="en" sz="4000" dirty="0" err="1"/>
              <a:t>birth_year</a:t>
            </a:r>
            <a:endParaRPr lang="en"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Προσπαθήστε να εκτυπώσετε την ηλικία </a:t>
            </a:r>
            <a:r>
              <a:rPr lang="en" sz="4000" dirty="0"/>
              <a:t>age. </a:t>
            </a:r>
            <a:r>
              <a:rPr lang="el-GR" sz="4000" dirty="0"/>
              <a:t>Λειτουργεί?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 sz="4000" b="1" dirty="0" err="1"/>
              <a:t>current_year</a:t>
            </a:r>
            <a:r>
              <a:rPr lang="en" sz="4000" b="1" dirty="0"/>
              <a:t>. </a:t>
            </a:r>
            <a:r>
              <a:rPr lang="el-GR" sz="4000" dirty="0"/>
              <a:t>Λειτουργεί?</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 sz="4000" b="1" dirty="0" err="1"/>
              <a:t>birth_year</a:t>
            </a:r>
            <a:r>
              <a:rPr lang="en" sz="4000" dirty="0"/>
              <a:t>. </a:t>
            </a:r>
            <a:r>
              <a:rPr lang="el-GR" sz="4000" dirty="0"/>
              <a:t>Λειτουργεί?</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βάζοντας το έτος γέννησής σας και εκτυπώστε το αποτέλεσμα.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endParaRPr lang="el-GR" dirty="0"/>
          </a:p>
        </p:txBody>
      </p:sp>
    </p:spTree>
    <p:extLst>
      <p:ext uri="{BB962C8B-B14F-4D97-AF65-F5344CB8AC3E}">
        <p14:creationId xmlns:p14="http://schemas.microsoft.com/office/powerpoint/2010/main" val="425670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r>
              <a:rPr lang="el-GR" dirty="0"/>
              <a:t>Οι προγραμματιστές αναφέρονται σε τμήματα κειμένου ως συμβολοσειρές. Στην τελευταία μας άσκηση, δημιουργήσαμε τη συμβολοσειρά "</a:t>
            </a:r>
            <a:r>
              <a:rPr lang="en" dirty="0"/>
              <a:t>Hello world!". </a:t>
            </a:r>
          </a:p>
          <a:p>
            <a:pPr marL="0" indent="0">
              <a:buClrTx/>
              <a:buSzTx/>
              <a:buFontTx/>
              <a:buNone/>
            </a:pPr>
            <a:r>
              <a:rPr lang="el-GR" dirty="0"/>
              <a:t>Στην </a:t>
            </a:r>
            <a:r>
              <a:rPr lang="en" dirty="0"/>
              <a:t>Python </a:t>
            </a:r>
            <a:r>
              <a:rPr lang="el-GR" dirty="0"/>
              <a:t>μια συμβολοσειρά περιβάλλεται από διπλά εισαγωγικά ("</a:t>
            </a:r>
            <a:r>
              <a:rPr lang="en" dirty="0"/>
              <a:t>Hello world") </a:t>
            </a:r>
            <a:r>
              <a:rPr lang="el-GR" dirty="0"/>
              <a:t>ή με μονά εισαγωγικά (‘</a:t>
            </a:r>
            <a:r>
              <a:rPr lang="en" dirty="0"/>
              <a:t>Hello world’). </a:t>
            </a:r>
            <a:r>
              <a:rPr lang="el-GR" dirty="0"/>
              <a:t>Δεν έχει σημασία ποιο είδος χρησιμοποιείτε, απλώς να είστε συνεπείς.</a:t>
            </a:r>
          </a:p>
          <a:p>
            <a:endParaRPr lang="el-GR" dirty="0"/>
          </a:p>
        </p:txBody>
      </p:sp>
    </p:spTree>
    <p:extLst>
      <p:ext uri="{BB962C8B-B14F-4D97-AF65-F5344CB8AC3E}">
        <p14:creationId xmlns:p14="http://schemas.microsoft.com/office/powerpoint/2010/main" val="134354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 dirty="0"/>
              <a:t>04. Strings</a:t>
            </a:r>
          </a:p>
        </p:txBody>
      </p:sp>
    </p:spTree>
    <p:extLst>
      <p:ext uri="{BB962C8B-B14F-4D97-AF65-F5344CB8AC3E}">
        <p14:creationId xmlns:p14="http://schemas.microsoft.com/office/powerpoint/2010/main" val="6364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4835559" y="1604597"/>
            <a:ext cx="17274146" cy="5082862"/>
          </a:xfrm>
        </p:spPr>
        <p:txBody>
          <a:bodyPr bIns="0" anchor="b">
            <a:normAutofit/>
          </a:bodyPr>
          <a:lstStyle>
            <a:lvl1pPr algn="l">
              <a:defRPr sz="132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4835560" y="7062409"/>
            <a:ext cx="17274144" cy="1955242"/>
          </a:xfrm>
        </p:spPr>
        <p:txBody>
          <a:bodyPr tIns="91440" bIns="91440">
            <a:normAutofit/>
          </a:bodyPr>
          <a:lstStyle>
            <a:lvl1pPr marL="0" indent="0" algn="l">
              <a:buNone/>
              <a:defRPr sz="3600" b="0" cap="all" baseline="0">
                <a:solidFill>
                  <a:schemeClr val="tx1"/>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a:xfrm>
            <a:off x="4833001" y="658615"/>
            <a:ext cx="9947830" cy="618402"/>
          </a:xfrm>
        </p:spPr>
        <p:txBody>
          <a:bodyPr/>
          <a:lstStyle/>
          <a:p>
            <a:endParaRPr lang="el-GR"/>
          </a:p>
        </p:txBody>
      </p:sp>
      <p:sp>
        <p:nvSpPr>
          <p:cNvPr id="6" name="Slide Number Placeholder 5"/>
          <p:cNvSpPr>
            <a:spLocks noGrp="1"/>
          </p:cNvSpPr>
          <p:nvPr>
            <p:ph type="sldNum" sz="quarter" idx="12"/>
          </p:nvPr>
        </p:nvSpPr>
        <p:spPr>
          <a:xfrm>
            <a:off x="2875329" y="1597946"/>
            <a:ext cx="1622038" cy="1007156"/>
          </a:xfrm>
        </p:spPr>
        <p:txBody>
          <a:bodyPr/>
          <a:lstStyle/>
          <a:p>
            <a:fld id="{86CB4B4D-7CA3-9044-876B-883B54F8677D}" type="slidenum">
              <a:rPr lang="el-GR" smtClean="0"/>
              <a:t>‹#›</a:t>
            </a:fld>
            <a:endParaRPr lang="el-GR"/>
          </a:p>
        </p:txBody>
      </p:sp>
      <p:cxnSp>
        <p:nvCxnSpPr>
          <p:cNvPr id="15" name="Straight Connector 14"/>
          <p:cNvCxnSpPr/>
          <p:nvPr/>
        </p:nvCxnSpPr>
        <p:spPr>
          <a:xfrm>
            <a:off x="4835560" y="7057084"/>
            <a:ext cx="172741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709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26" name="Straight Connector 25"/>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1489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878222" y="1597947"/>
            <a:ext cx="3231484" cy="9319778"/>
          </a:xfrm>
        </p:spPr>
        <p:txBody>
          <a:bodyPr vert="eaVert"/>
          <a:lstStyle>
            <a:lvl1pPr algn="l">
              <a:defRPr/>
            </a:lvl1p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889344" y="1597947"/>
            <a:ext cx="15657660" cy="931977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15" name="Straight Connector 14"/>
          <p:cNvCxnSpPr/>
          <p:nvPr/>
        </p:nvCxnSpPr>
        <p:spPr>
          <a:xfrm>
            <a:off x="18878222" y="1597947"/>
            <a:ext cx="0" cy="931977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2442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2286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81562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822583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86026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33" name="Straight Connector 32"/>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458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908478" y="3512260"/>
            <a:ext cx="17286308" cy="3775900"/>
          </a:xfrm>
        </p:spPr>
        <p:txBody>
          <a:bodyPr anchor="b">
            <a:normAutofit/>
          </a:bodyPr>
          <a:lstStyle>
            <a:lvl1pPr algn="l">
              <a:defRPr sz="72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08478" y="7612391"/>
            <a:ext cx="17260892" cy="2025858"/>
          </a:xfrm>
        </p:spPr>
        <p:txBody>
          <a:bodyPr tIns="91440">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15" name="Straight Connector 14"/>
          <p:cNvCxnSpPr/>
          <p:nvPr/>
        </p:nvCxnSpPr>
        <p:spPr>
          <a:xfrm>
            <a:off x="2908478" y="7609970"/>
            <a:ext cx="1726089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46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a:xfrm>
            <a:off x="2898435" y="1609779"/>
            <a:ext cx="19211270" cy="211861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894662" y="4021757"/>
            <a:ext cx="9290304" cy="689719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12827542" y="4034686"/>
            <a:ext cx="9290304" cy="688304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35" name="Straight Connector 3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141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2894383" y="1608327"/>
            <a:ext cx="19215322" cy="2112638"/>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894382" y="4039099"/>
            <a:ext cx="9290304" cy="1603886"/>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l-GR"/>
              <a:t>Στυλ κειμένου υποδείγματος</a:t>
            </a:r>
          </a:p>
        </p:txBody>
      </p:sp>
      <p:sp>
        <p:nvSpPr>
          <p:cNvPr id="4" name="Content Placeholder 3"/>
          <p:cNvSpPr>
            <a:spLocks noGrp="1"/>
          </p:cNvSpPr>
          <p:nvPr>
            <p:ph sz="half" idx="2"/>
          </p:nvPr>
        </p:nvSpPr>
        <p:spPr>
          <a:xfrm>
            <a:off x="2894382" y="5648539"/>
            <a:ext cx="9290304" cy="52889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12824724" y="4046007"/>
            <a:ext cx="9290304" cy="1604474"/>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l-GR"/>
              <a:t>Στυλ κειμένου υποδείγματος</a:t>
            </a:r>
          </a:p>
        </p:txBody>
      </p:sp>
      <p:sp>
        <p:nvSpPr>
          <p:cNvPr id="6" name="Content Placeholder 5"/>
          <p:cNvSpPr>
            <a:spLocks noGrp="1"/>
          </p:cNvSpPr>
          <p:nvPr>
            <p:ph sz="quarter" idx="4"/>
          </p:nvPr>
        </p:nvSpPr>
        <p:spPr>
          <a:xfrm>
            <a:off x="12824724" y="5642983"/>
            <a:ext cx="9290304" cy="527474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AC59836D-E7F2-9A44-B34C-9A96A5901769}" type="datetimeFigureOut">
              <a:rPr lang="el-GR" smtClean="0"/>
              <a:t>21/10/20</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86CB4B4D-7CA3-9044-876B-883B54F8677D}" type="slidenum">
              <a:rPr lang="el-GR" smtClean="0"/>
              <a:t>‹#›</a:t>
            </a:fld>
            <a:endParaRPr lang="el-GR"/>
          </a:p>
        </p:txBody>
      </p:sp>
      <p:cxnSp>
        <p:nvCxnSpPr>
          <p:cNvPr id="29" name="Straight Connector 28"/>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528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AC59836D-E7F2-9A44-B34C-9A96A5901769}" type="datetimeFigureOut">
              <a:rPr lang="el-GR" smtClean="0"/>
              <a:t>21/10/20</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86CB4B4D-7CA3-9044-876B-883B54F8677D}" type="slidenum">
              <a:rPr lang="el-GR" smtClean="0"/>
              <a:t>‹#›</a:t>
            </a:fld>
            <a:endParaRPr lang="el-GR"/>
          </a:p>
        </p:txBody>
      </p:sp>
      <p:cxnSp>
        <p:nvCxnSpPr>
          <p:cNvPr id="25" name="Straight Connector 2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053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9836D-E7F2-9A44-B34C-9A96A5901769}" type="datetimeFigureOut">
              <a:rPr lang="el-GR" smtClean="0"/>
              <a:t>21/10/20</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86CB4B4D-7CA3-9044-876B-883B54F8677D}" type="slidenum">
              <a:rPr lang="el-GR" smtClean="0"/>
              <a:t>‹#›</a:t>
            </a:fld>
            <a:endParaRPr lang="el-GR"/>
          </a:p>
        </p:txBody>
      </p:sp>
    </p:spTree>
    <p:extLst>
      <p:ext uri="{BB962C8B-B14F-4D97-AF65-F5344CB8AC3E}">
        <p14:creationId xmlns:p14="http://schemas.microsoft.com/office/powerpoint/2010/main" val="354193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89343" y="1597947"/>
            <a:ext cx="6546198" cy="4494234"/>
          </a:xfrm>
        </p:spPr>
        <p:txBody>
          <a:bodyPr anchor="b">
            <a:normAutofit/>
          </a:bodyPr>
          <a:lstStyle>
            <a:lvl1pPr algn="l">
              <a:defRPr sz="48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10087428" y="1597948"/>
            <a:ext cx="12024940" cy="9317652"/>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889343" y="6410983"/>
            <a:ext cx="6550026" cy="4496362"/>
          </a:xfrm>
        </p:spPr>
        <p:txBody>
          <a:bodyPr/>
          <a:lstStyle>
            <a:lvl1pPr marL="0" indent="0" algn="l">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17" name="Straight Connector 16"/>
          <p:cNvCxnSpPr/>
          <p:nvPr/>
        </p:nvCxnSpPr>
        <p:spPr>
          <a:xfrm>
            <a:off x="2896560" y="6410982"/>
            <a:ext cx="653898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76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grpSp>
        <p:nvGrpSpPr>
          <p:cNvPr id="8" name="Group 7"/>
          <p:cNvGrpSpPr/>
          <p:nvPr/>
        </p:nvGrpSpPr>
        <p:grpSpPr>
          <a:xfrm>
            <a:off x="14954775" y="964341"/>
            <a:ext cx="8149066" cy="1029820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902412" y="2259026"/>
            <a:ext cx="11064656" cy="3661168"/>
          </a:xfrm>
        </p:spPr>
        <p:txBody>
          <a:bodyPr anchor="b">
            <a:normAutofit/>
          </a:bodyPr>
          <a:lstStyle>
            <a:lvl1pPr>
              <a:defRPr sz="64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6248779" y="2245085"/>
            <a:ext cx="5582342" cy="7732654"/>
          </a:xfrm>
          <a:solidFill>
            <a:schemeClr val="bg1">
              <a:lumMod val="8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900658" y="6291984"/>
            <a:ext cx="11048808" cy="4007484"/>
          </a:xfrm>
        </p:spPr>
        <p:txBody>
          <a:bodyPr>
            <a:normAutofit/>
          </a:bodyPr>
          <a:lstStyle>
            <a:lvl1pPr marL="0" indent="0" algn="l">
              <a:buNone/>
              <a:defRPr sz="36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l-GR"/>
              <a:t>Στυλ κειμένου υποδείγματος</a:t>
            </a:r>
          </a:p>
        </p:txBody>
      </p:sp>
      <p:sp>
        <p:nvSpPr>
          <p:cNvPr id="5" name="Date Placeholder 4"/>
          <p:cNvSpPr>
            <a:spLocks noGrp="1"/>
          </p:cNvSpPr>
          <p:nvPr>
            <p:ph type="dt" sz="half" idx="10"/>
          </p:nvPr>
        </p:nvSpPr>
        <p:spPr>
          <a:xfrm>
            <a:off x="2894765" y="10939713"/>
            <a:ext cx="11054702" cy="640246"/>
          </a:xfrm>
        </p:spPr>
        <p:txBody>
          <a:bodyPr/>
          <a:lstStyle>
            <a:lvl1pPr algn="l">
              <a:defRPr/>
            </a:lvl1p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a:xfrm>
            <a:off x="2894764" y="637281"/>
            <a:ext cx="11082008" cy="641862"/>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31" name="Straight Connector 30"/>
          <p:cNvCxnSpPr/>
          <p:nvPr/>
        </p:nvCxnSpPr>
        <p:spPr>
          <a:xfrm>
            <a:off x="2894765" y="6287210"/>
            <a:ext cx="110547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100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4038953"/>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sp>
        <p:nvSpPr>
          <p:cNvPr id="2" name="Title Placeholder 1"/>
          <p:cNvSpPr>
            <a:spLocks noGrp="1"/>
          </p:cNvSpPr>
          <p:nvPr>
            <p:ph type="title"/>
          </p:nvPr>
        </p:nvSpPr>
        <p:spPr>
          <a:xfrm>
            <a:off x="2903159" y="1609039"/>
            <a:ext cx="19206550" cy="209847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03159" y="4031465"/>
            <a:ext cx="19206550" cy="6901226"/>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5108277" y="660741"/>
            <a:ext cx="7001430" cy="618402"/>
          </a:xfrm>
          <a:prstGeom prst="rect">
            <a:avLst/>
          </a:prstGeom>
        </p:spPr>
        <p:txBody>
          <a:bodyPr vert="horz" lIns="91440" tIns="45720" rIns="91440" bIns="45720" rtlCol="0" anchor="ctr"/>
          <a:lstStyle>
            <a:lvl1pPr algn="r">
              <a:defRPr sz="2000">
                <a:solidFill>
                  <a:schemeClr val="tx1">
                    <a:tint val="75000"/>
                  </a:schemeClr>
                </a:solidFill>
              </a:defRPr>
            </a:lvl1pPr>
          </a:lstStyle>
          <a:p>
            <a:fld id="{AC59836D-E7F2-9A44-B34C-9A96A5901769}" type="datetimeFigureOut">
              <a:rPr lang="el-GR" smtClean="0"/>
              <a:t>21/10/20</a:t>
            </a:fld>
            <a:endParaRPr lang="el-GR"/>
          </a:p>
        </p:txBody>
      </p:sp>
      <p:sp>
        <p:nvSpPr>
          <p:cNvPr id="5" name="Footer Placeholder 4"/>
          <p:cNvSpPr>
            <a:spLocks noGrp="1"/>
          </p:cNvSpPr>
          <p:nvPr>
            <p:ph type="ftr" sz="quarter" idx="3"/>
          </p:nvPr>
        </p:nvSpPr>
        <p:spPr>
          <a:xfrm>
            <a:off x="2903158" y="658615"/>
            <a:ext cx="11877672" cy="618402"/>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960121" y="1597946"/>
            <a:ext cx="1622038" cy="1007156"/>
          </a:xfrm>
          <a:prstGeom prst="rect">
            <a:avLst/>
          </a:prstGeom>
        </p:spPr>
        <p:txBody>
          <a:bodyPr vert="horz" lIns="91440" tIns="45720" rIns="91440" bIns="45720" rtlCol="0" anchor="t"/>
          <a:lstStyle>
            <a:lvl1pPr algn="r">
              <a:defRPr sz="5600">
                <a:solidFill>
                  <a:schemeClr val="accent1"/>
                </a:solidFill>
              </a:defRPr>
            </a:lvl1pPr>
          </a:lstStyle>
          <a:p>
            <a:fld id="{86CB4B4D-7CA3-9044-876B-883B54F8677D}" type="slidenum">
              <a:rPr lang="el-GR" smtClean="0"/>
              <a:t>‹#›</a:t>
            </a:fld>
            <a:endParaRPr lang="el-GR"/>
          </a:p>
        </p:txBody>
      </p:sp>
      <p:cxnSp>
        <p:nvCxnSpPr>
          <p:cNvPr id="10" name="Straight Connector 9"/>
          <p:cNvCxnSpPr/>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35072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Lst>
  <p:txStyles>
    <p:titleStyle>
      <a:lvl1pPr algn="l" defTabSz="1828800" rtl="0" eaLnBrk="1" latinLnBrk="0" hangingPunct="1">
        <a:lnSpc>
          <a:spcPct val="90000"/>
        </a:lnSpc>
        <a:spcBef>
          <a:spcPct val="0"/>
        </a:spcBef>
        <a:buNone/>
        <a:defRPr sz="6400" b="0" i="0" kern="1200" cap="all">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00000"/>
        <a:buFont typeface="Arial" panose="020B0604020202020204" pitchFamily="34" charset="0"/>
        <a:buChar char="•"/>
        <a:defRPr sz="40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600" kern="1200" cap="none" baseline="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2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800" kern="1200" cap="none" baseline="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tutorial/floatingpoint.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Order_of_operation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hyperlink" Target="https://www.youtube.com/watch?v=J2z5uzqxJNU" TargetMode="External"/><Relationship Id="rId4" Type="http://schemas.openxmlformats.org/officeDocument/2006/relationships/hyperlink" Target="https://www.youtube.com/watch?v=hI9CaQD7P6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0_mi8ngNn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hanacademy.org/computing/computer-science/cryptography/modern-crypt/v/the-fundamental-theorem-of-arithmetic-1"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orms.office.com/Pages/DesignPage.aspx?origin=OfficeDotCom&amp;route=Start&amp;lang=el-GR&amp;fromAR=1#FormId=DQSIkWdsW0yxEjajBLZtrQAAAAAAAAAAAAa__eoh4EtUQTBaMTM1Sko2S0hZN002MlBSU01FODNTUi4u"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orms.office.com/Pages/ResponsePage.aspx?id=DQSIkWdsW0yxEjajBLZtrQAAAAAAAAAAAAa__eoh4EtUNjZZTVYxWE1XT0Y4RTZNQkNCNTRHM1hQUi4u"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title"/>
          </p:nvPr>
        </p:nvSpPr>
        <p:spPr>
          <a:prstGeom prst="rect">
            <a:avLst/>
          </a:prstGeom>
        </p:spPr>
        <p:txBody>
          <a:bodyPr/>
          <a:lstStyle/>
          <a:p>
            <a:r>
              <a:t>Python </a:t>
            </a:r>
          </a:p>
        </p:txBody>
      </p:sp>
      <p:sp>
        <p:nvSpPr>
          <p:cNvPr id="138" name="HANDS ON"/>
          <p:cNvSpPr txBox="1">
            <a:spLocks noGrp="1"/>
          </p:cNvSpPr>
          <p:nvPr>
            <p:ph type="body" sz="quarter" idx="1"/>
          </p:nvPr>
        </p:nvSpPr>
        <p:spPr>
          <a:prstGeom prst="rect">
            <a:avLst/>
          </a:prstGeom>
        </p:spPr>
        <p:txBody>
          <a:bodyPr/>
          <a:lstStyle/>
          <a:p>
            <a:r>
              <a:t>HANDS ON                                 </a:t>
            </a:r>
          </a:p>
        </p:txBody>
      </p:sp>
      <p:sp>
        <p:nvSpPr>
          <p:cNvPr id="139"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3">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4"/>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F1CAC483-D7DE-4A4D-BE3E-872AD854FB15}"/>
              </a:ext>
            </a:extLst>
          </p:cNvPr>
          <p:cNvSpPr/>
          <p:nvPr/>
        </p:nvSpPr>
        <p:spPr>
          <a:xfrm>
            <a:off x="1146027" y="9581936"/>
            <a:ext cx="10080773" cy="2215991"/>
          </a:xfrm>
          <a:prstGeom prst="rect">
            <a:avLst/>
          </a:prstGeom>
          <a:noFill/>
        </p:spPr>
        <p:txBody>
          <a:bodyPr wrap="none" lIns="91440" tIns="45720" rIns="91440" bIns="45720">
            <a:spAutoFit/>
          </a:bodyPr>
          <a:lstStyle/>
          <a:p>
            <a:pPr algn="ctr"/>
            <a:r>
              <a:rPr lang="en-US" sz="13800" b="1" dirty="0">
                <a:ln w="0"/>
                <a:effectLst>
                  <a:outerShdw blurRad="38100" dist="19050" dir="2700000" algn="tl" rotWithShape="0">
                    <a:schemeClr val="dk1">
                      <a:alpha val="40000"/>
                    </a:schemeClr>
                  </a:outerShdw>
                </a:effectLst>
              </a:rPr>
              <a:t>var = ‘Hello’</a:t>
            </a:r>
            <a:endParaRPr lang="el-GR" sz="13800" b="1"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Hello PNG Transparent Images | PNG All">
            <a:extLst>
              <a:ext uri="{FF2B5EF4-FFF2-40B4-BE49-F238E27FC236}">
                <a16:creationId xmlns:a16="http://schemas.microsoft.com/office/drawing/2014/main" id="{B3E37D33-C7FD-EC43-BA6D-940D47042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5200" y="-490538"/>
            <a:ext cx="15443200" cy="14206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9248B5EB-8E00-224A-A4B2-15D000FDF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rror PNG, Error Transparent Background - FreeIconsPNG">
            <a:extLst>
              <a:ext uri="{FF2B5EF4-FFF2-40B4-BE49-F238E27FC236}">
                <a16:creationId xmlns:a16="http://schemas.microsoft.com/office/drawing/2014/main" id="{E7ADCE9A-A2B7-A146-A5FE-6737B340E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800" y="904240"/>
            <a:ext cx="14884400" cy="11907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2CDCA643-CE07-CE4B-9F84-FED4271F954D}"/>
              </a:ext>
            </a:extLst>
          </p:cNvPr>
          <p:cNvSpPr/>
          <p:nvPr/>
        </p:nvSpPr>
        <p:spPr>
          <a:xfrm>
            <a:off x="526726" y="3145135"/>
            <a:ext cx="17539353" cy="2646878"/>
          </a:xfrm>
          <a:prstGeom prst="rect">
            <a:avLst/>
          </a:prstGeom>
          <a:noFill/>
        </p:spPr>
        <p:txBody>
          <a:bodyPr wrap="none" lIns="91440" tIns="45720" rIns="91440" bIns="45720">
            <a:spAutoFit/>
          </a:bodyPr>
          <a:lstStyle/>
          <a:p>
            <a:pPr algn="ctr"/>
            <a:r>
              <a:rPr lang="en-US" sz="16600" b="1" cap="none" spc="0" dirty="0">
                <a:ln w="0"/>
                <a:solidFill>
                  <a:schemeClr val="tx1"/>
                </a:solidFill>
                <a:effectLst>
                  <a:outerShdw blurRad="38100" dist="19050" dir="2700000" algn="tl" rotWithShape="0">
                    <a:schemeClr val="dk1">
                      <a:alpha val="40000"/>
                    </a:schemeClr>
                  </a:outerShdw>
                </a:effectLst>
              </a:rPr>
              <a:t>SYNTAX ERROR</a:t>
            </a:r>
            <a:endParaRPr lang="el-GR" sz="16600" b="1" cap="none" spc="0" dirty="0">
              <a:ln w="0"/>
              <a:solidFill>
                <a:schemeClr val="tx1"/>
              </a:solidFill>
              <a:effectLst>
                <a:outerShdw blurRad="38100" dist="19050" dir="2700000" algn="tl" rotWithShape="0">
                  <a:schemeClr val="dk1">
                    <a:alpha val="40000"/>
                  </a:schemeClr>
                </a:outerShdw>
              </a:effectLst>
            </a:endParaRPr>
          </a:p>
        </p:txBody>
      </p:sp>
      <p:sp>
        <p:nvSpPr>
          <p:cNvPr id="10" name="Ορθογώνιο 9">
            <a:extLst>
              <a:ext uri="{FF2B5EF4-FFF2-40B4-BE49-F238E27FC236}">
                <a16:creationId xmlns:a16="http://schemas.microsoft.com/office/drawing/2014/main" id="{2CA08EE0-88AC-1C4E-A3AB-C73F78B2BF6E}"/>
              </a:ext>
            </a:extLst>
          </p:cNvPr>
          <p:cNvSpPr/>
          <p:nvPr/>
        </p:nvSpPr>
        <p:spPr>
          <a:xfrm>
            <a:off x="7396713" y="7258310"/>
            <a:ext cx="14975383" cy="2646878"/>
          </a:xfrm>
          <a:prstGeom prst="rect">
            <a:avLst/>
          </a:prstGeom>
          <a:noFill/>
        </p:spPr>
        <p:txBody>
          <a:bodyPr wrap="none" lIns="91440" tIns="45720" rIns="91440" bIns="45720">
            <a:spAutoFit/>
          </a:bodyPr>
          <a:lstStyle/>
          <a:p>
            <a:pPr algn="ctr"/>
            <a:r>
              <a:rPr lang="en-US" sz="16600" b="1" dirty="0">
                <a:ln w="0"/>
                <a:effectLst>
                  <a:outerShdw blurRad="38100" dist="19050" dir="2700000" algn="tl" rotWithShape="0">
                    <a:schemeClr val="dk1">
                      <a:alpha val="40000"/>
                    </a:schemeClr>
                  </a:outerShdw>
                </a:effectLst>
              </a:rPr>
              <a:t>NAME</a:t>
            </a:r>
            <a:r>
              <a:rPr lang="en-US" sz="16600" b="1" cap="none" spc="0" dirty="0">
                <a:ln w="0"/>
                <a:solidFill>
                  <a:schemeClr val="tx1"/>
                </a:solidFill>
                <a:effectLst>
                  <a:outerShdw blurRad="38100" dist="19050" dir="2700000" algn="tl" rotWithShape="0">
                    <a:schemeClr val="dk1">
                      <a:alpha val="40000"/>
                    </a:schemeClr>
                  </a:outerShdw>
                </a:effectLst>
              </a:rPr>
              <a:t> ERROR</a:t>
            </a:r>
            <a:endParaRPr lang="el-GR" sz="166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Θέση κειμένου 4">
            <a:extLst>
              <a:ext uri="{FF2B5EF4-FFF2-40B4-BE49-F238E27FC236}">
                <a16:creationId xmlns:a16="http://schemas.microsoft.com/office/drawing/2014/main" id="{B6ED3922-55B5-2E4B-90C9-E4D064BF94DA}"/>
              </a:ext>
            </a:extLst>
          </p:cNvPr>
          <p:cNvSpPr>
            <a:spLocks noGrp="1"/>
          </p:cNvSpPr>
          <p:nvPr>
            <p:ph type="body" sz="half" idx="1"/>
          </p:nvPr>
        </p:nvSpPr>
        <p:spPr/>
        <p:txBody>
          <a:bodyPr/>
          <a:lstStyle/>
          <a:p>
            <a:endParaRPr lang="el-GR"/>
          </a:p>
        </p:txBody>
      </p:sp>
      <p:pic>
        <p:nvPicPr>
          <p:cNvPr id="12" name="Picture 2" descr="How to Deal With Big Changes at Work: New Boss, Promotion, Merger,  Acquisition, Office Move">
            <a:extLst>
              <a:ext uri="{FF2B5EF4-FFF2-40B4-BE49-F238E27FC236}">
                <a16:creationId xmlns:a16="http://schemas.microsoft.com/office/drawing/2014/main" id="{AD7CBA5A-2657-EE4C-800D-7071B5E9A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B94A6075-54A2-4740-B328-02C91FC0063F}"/>
              </a:ext>
            </a:extLst>
          </p:cNvPr>
          <p:cNvSpPr/>
          <p:nvPr/>
        </p:nvSpPr>
        <p:spPr>
          <a:xfrm>
            <a:off x="3523601" y="3749456"/>
            <a:ext cx="17336797" cy="6217087"/>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INT</a:t>
            </a:r>
          </a:p>
          <a:p>
            <a:pPr algn="ctr"/>
            <a:r>
              <a:rPr lang="en-US" sz="19900" dirty="0">
                <a:ln w="0"/>
                <a:effectLst>
                  <a:outerShdw blurRad="38100" dist="19050" dir="2700000" algn="tl" rotWithShape="0">
                    <a:schemeClr val="dk1">
                      <a:alpha val="40000"/>
                    </a:schemeClr>
                  </a:outerShdw>
                </a:effectLst>
              </a:rPr>
              <a:t>1 2 3 4 5 6 7 8 9</a:t>
            </a:r>
            <a:endParaRPr lang="el-GR" sz="199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Ορθογώνιο 6">
            <a:extLst>
              <a:ext uri="{FF2B5EF4-FFF2-40B4-BE49-F238E27FC236}">
                <a16:creationId xmlns:a16="http://schemas.microsoft.com/office/drawing/2014/main" id="{9FD3AA46-A620-AE4F-B421-4D1B6B0D2D91}"/>
              </a:ext>
            </a:extLst>
          </p:cNvPr>
          <p:cNvSpPr/>
          <p:nvPr/>
        </p:nvSpPr>
        <p:spPr>
          <a:xfrm>
            <a:off x="2330166" y="3749456"/>
            <a:ext cx="19723669" cy="6217087"/>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FLOAT</a:t>
            </a:r>
          </a:p>
          <a:p>
            <a:pPr algn="ctr"/>
            <a:r>
              <a:rPr lang="en-US" sz="19900" dirty="0">
                <a:ln w="0"/>
                <a:effectLst>
                  <a:outerShdw blurRad="38100" dist="19050" dir="2700000" algn="tl" rotWithShape="0">
                    <a:schemeClr val="dk1">
                      <a:alpha val="40000"/>
                    </a:schemeClr>
                  </a:outerShdw>
                </a:effectLst>
              </a:rPr>
              <a:t>1.23     .45    6.789</a:t>
            </a:r>
            <a:endParaRPr lang="el-GR" sz="199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81FB82D7-4A16-6241-A8B6-C7E11B69EBEB}"/>
              </a:ext>
            </a:extLst>
          </p:cNvPr>
          <p:cNvSpPr txBox="1"/>
          <p:nvPr/>
        </p:nvSpPr>
        <p:spPr>
          <a:xfrm>
            <a:off x="18592800" y="12598400"/>
            <a:ext cx="5066580" cy="369332"/>
          </a:xfrm>
          <a:prstGeom prst="rect">
            <a:avLst/>
          </a:prstGeom>
          <a:noFill/>
        </p:spPr>
        <p:txBody>
          <a:bodyPr wrap="none" rtlCol="0">
            <a:spAutoFit/>
          </a:bodyPr>
          <a:lstStyle/>
          <a:p>
            <a:r>
              <a:rPr lang="en" u="sng" dirty="0">
                <a:solidFill>
                  <a:schemeClr val="accent1"/>
                </a:solidFill>
                <a:hlinkClick r:id="rId3">
                  <a:extLst>
                    <a:ext uri="{A12FA001-AC4F-418D-AE19-62706E023703}">
                      <ahyp:hlinkClr xmlns:ahyp="http://schemas.microsoft.com/office/drawing/2018/hyperlinkcolor" val="tx"/>
                    </a:ext>
                  </a:extLst>
                </a:hlinkClick>
              </a:rPr>
              <a:t>Python’s documentation on floating-point limitations</a:t>
            </a:r>
            <a:endParaRPr lang="el-G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Οδηγίες (01. Syntax / 07. Numbers.py)…"/>
          <p:cNvSpPr txBox="1">
            <a:spLocks noGrp="1"/>
          </p:cNvSpPr>
          <p:nvPr>
            <p:ph type="body" sz="half" idx="1"/>
          </p:nvPr>
        </p:nvSpPr>
        <p:spPr>
          <a:xfrm>
            <a:off x="0" y="0"/>
            <a:ext cx="21285200" cy="4165600"/>
          </a:xfrm>
          <a:prstGeom prst="rect">
            <a:avLst/>
          </a:prstGeom>
        </p:spPr>
        <p:txBody>
          <a:bodyPr>
            <a:noAutofit/>
          </a:bodyPr>
          <a:lstStyle/>
          <a:p>
            <a:pPr marL="0" indent="0" algn="ctr"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endParaRPr lang="en-US" sz="6600" dirty="0"/>
          </a:p>
          <a:p>
            <a:pPr marL="0" indent="0" algn="ctr"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sz="6600" dirty="0"/>
              <a:t> (01. Syntax / 07. </a:t>
            </a:r>
            <a:r>
              <a:rPr sz="6600" dirty="0" err="1"/>
              <a:t>Numbers.py</a:t>
            </a:r>
            <a:r>
              <a:rPr sz="6600" dirty="0"/>
              <a:t>)</a:t>
            </a:r>
          </a:p>
        </p:txBody>
      </p:sp>
      <p:pic>
        <p:nvPicPr>
          <p:cNvPr id="12" name="Picture 2" descr="How to Deal With Big Changes at Work: New Boss, Promotion, Merger,  Acquisition, Office Move">
            <a:extLst>
              <a:ext uri="{FF2B5EF4-FFF2-40B4-BE49-F238E27FC236}">
                <a16:creationId xmlns:a16="http://schemas.microsoft.com/office/drawing/2014/main" id="{C077B961-A97B-EA47-920A-22370C427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7EBB18A2-834C-1E42-8BC8-6E63A91F2816}"/>
              </a:ext>
            </a:extLst>
          </p:cNvPr>
          <p:cNvSpPr/>
          <p:nvPr/>
        </p:nvSpPr>
        <p:spPr>
          <a:xfrm>
            <a:off x="17985010" y="3634040"/>
            <a:ext cx="1672253" cy="6447919"/>
          </a:xfrm>
          <a:prstGeom prst="rect">
            <a:avLst/>
          </a:prstGeom>
          <a:noFill/>
        </p:spPr>
        <p:txBody>
          <a:bodyPr wrap="none" lIns="91440" tIns="45720" rIns="91440" bIns="45720">
            <a:spAutoFit/>
          </a:bodyPr>
          <a:lstStyle/>
          <a:p>
            <a:pPr algn="ctr"/>
            <a:r>
              <a:rPr lang="el-GR" sz="41300" b="1" cap="none" spc="0" dirty="0">
                <a:ln w="0"/>
                <a:solidFill>
                  <a:schemeClr val="accent6">
                    <a:lumMod val="75000"/>
                  </a:schemeClr>
                </a:solidFill>
                <a:effectLst>
                  <a:outerShdw blurRad="38100" dist="19050" dir="2700000" algn="tl" rotWithShape="0">
                    <a:schemeClr val="dk1">
                      <a:alpha val="40000"/>
                    </a:schemeClr>
                  </a:outerShdw>
                </a:effectLst>
              </a:rPr>
              <a:t>/</a:t>
            </a:r>
          </a:p>
        </p:txBody>
      </p:sp>
      <p:sp>
        <p:nvSpPr>
          <p:cNvPr id="10" name="Ορθογώνιο 9">
            <a:extLst>
              <a:ext uri="{FF2B5EF4-FFF2-40B4-BE49-F238E27FC236}">
                <a16:creationId xmlns:a16="http://schemas.microsoft.com/office/drawing/2014/main" id="{47D713A7-3146-564D-8B6A-D57EC6FCD3EA}"/>
              </a:ext>
            </a:extLst>
          </p:cNvPr>
          <p:cNvSpPr/>
          <p:nvPr/>
        </p:nvSpPr>
        <p:spPr>
          <a:xfrm>
            <a:off x="1358773" y="562481"/>
            <a:ext cx="3276859" cy="6447919"/>
          </a:xfrm>
          <a:prstGeom prst="rect">
            <a:avLst/>
          </a:prstGeom>
          <a:noFill/>
        </p:spPr>
        <p:txBody>
          <a:bodyPr wrap="none" lIns="91440" tIns="45720" rIns="91440" bIns="45720">
            <a:spAutoFit/>
          </a:bodyPr>
          <a:lstStyle/>
          <a:p>
            <a:pPr algn="ctr"/>
            <a:r>
              <a:rPr lang="el-GR" sz="41300" b="1" cap="none" spc="0" dirty="0">
                <a:ln w="0"/>
                <a:solidFill>
                  <a:srgbClr val="00B050"/>
                </a:solidFill>
                <a:effectLst>
                  <a:outerShdw blurRad="38100" dist="19050" dir="2700000" algn="tl" rotWithShape="0">
                    <a:schemeClr val="dk1">
                      <a:alpha val="40000"/>
                    </a:schemeClr>
                  </a:outerShdw>
                </a:effectLst>
              </a:rPr>
              <a:t>+</a:t>
            </a:r>
          </a:p>
        </p:txBody>
      </p:sp>
      <p:sp>
        <p:nvSpPr>
          <p:cNvPr id="11" name="Ορθογώνιο 10">
            <a:extLst>
              <a:ext uri="{FF2B5EF4-FFF2-40B4-BE49-F238E27FC236}">
                <a16:creationId xmlns:a16="http://schemas.microsoft.com/office/drawing/2014/main" id="{F0F569B7-8D0F-0E40-B887-EAC9675D4E46}"/>
              </a:ext>
            </a:extLst>
          </p:cNvPr>
          <p:cNvSpPr/>
          <p:nvPr/>
        </p:nvSpPr>
        <p:spPr>
          <a:xfrm>
            <a:off x="11113413" y="-4069556"/>
            <a:ext cx="3233578" cy="11079956"/>
          </a:xfrm>
          <a:prstGeom prst="rect">
            <a:avLst/>
          </a:prstGeom>
          <a:noFill/>
        </p:spPr>
        <p:txBody>
          <a:bodyPr wrap="none" lIns="91440" tIns="45720" rIns="91440" bIns="45720">
            <a:spAutoFit/>
          </a:bodyPr>
          <a:lstStyle/>
          <a:p>
            <a:pPr algn="ctr"/>
            <a:r>
              <a:rPr lang="el-GR" sz="71400" b="1" cap="none" spc="0" dirty="0">
                <a:ln w="0"/>
                <a:solidFill>
                  <a:srgbClr val="C00000"/>
                </a:solidFill>
                <a:effectLst>
                  <a:outerShdw blurRad="38100" dist="19050" dir="2700000" algn="tl" rotWithShape="0">
                    <a:schemeClr val="dk1">
                      <a:alpha val="40000"/>
                    </a:schemeClr>
                  </a:outerShdw>
                </a:effectLst>
              </a:rPr>
              <a:t>-</a:t>
            </a:r>
          </a:p>
        </p:txBody>
      </p:sp>
      <p:sp>
        <p:nvSpPr>
          <p:cNvPr id="12" name="Ορθογώνιο 11">
            <a:extLst>
              <a:ext uri="{FF2B5EF4-FFF2-40B4-BE49-F238E27FC236}">
                <a16:creationId xmlns:a16="http://schemas.microsoft.com/office/drawing/2014/main" id="{3D95A9D8-0520-784D-BCB4-C512745B6FD5}"/>
              </a:ext>
            </a:extLst>
          </p:cNvPr>
          <p:cNvSpPr/>
          <p:nvPr/>
        </p:nvSpPr>
        <p:spPr>
          <a:xfrm>
            <a:off x="6539862" y="5587999"/>
            <a:ext cx="2669320" cy="6447919"/>
          </a:xfrm>
          <a:prstGeom prst="rect">
            <a:avLst/>
          </a:prstGeom>
          <a:noFill/>
        </p:spPr>
        <p:txBody>
          <a:bodyPr wrap="none" lIns="91440" tIns="45720" rIns="91440" bIns="45720">
            <a:spAutoFit/>
          </a:bodyPr>
          <a:lstStyle/>
          <a:p>
            <a:pPr algn="ctr"/>
            <a:r>
              <a:rPr lang="el-GR" sz="41300" b="1" cap="none" spc="0" dirty="0">
                <a:ln w="0"/>
                <a:solidFill>
                  <a:schemeClr val="accent4">
                    <a:lumMod val="75000"/>
                  </a:schemeClr>
                </a:solidFill>
                <a:effectLst>
                  <a:outerShdw blurRad="38100" dist="19050" dir="2700000" algn="tl" rotWithShape="0">
                    <a:schemeClr val="dk1">
                      <a:alpha val="40000"/>
                    </a:schemeClr>
                  </a:outerShdw>
                </a:effectLst>
              </a:rP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xfrm>
            <a:off x="399540" y="475464"/>
            <a:ext cx="6306060" cy="12783335"/>
          </a:xfrm>
          <a:prstGeom prst="rect">
            <a:avLst/>
          </a:prstGeom>
        </p:spPr>
        <p:txBody>
          <a:bodyPr>
            <a:normAutofit/>
          </a:bodyPr>
          <a:lstStyle/>
          <a:p>
            <a:pPr marL="0" indent="0" defTabSz="759459">
              <a:spcBef>
                <a:spcPts val="3100"/>
              </a:spcBef>
              <a:buClrTx/>
              <a:buSzTx/>
              <a:buFontTx/>
              <a:buNone/>
              <a:defRPr sz="4600"/>
            </a:pPr>
            <a:endParaRPr dirty="0"/>
          </a:p>
          <a:p>
            <a:pPr marL="0" indent="0" defTabSz="759459">
              <a:spcBef>
                <a:spcPts val="3100"/>
              </a:spcBef>
              <a:buClrTx/>
              <a:buSzTx/>
              <a:buFontTx/>
              <a:buNone/>
              <a:defRPr sz="4600"/>
            </a:pPr>
            <a:r>
              <a:rPr u="sng" dirty="0">
                <a:solidFill>
                  <a:schemeClr val="accent1"/>
                </a:solidFill>
                <a:hlinkClick r:id="rId3">
                  <a:extLst>
                    <a:ext uri="{A12FA001-AC4F-418D-AE19-62706E023703}">
                      <ahyp:hlinkClr xmlns:ahyp="http://schemas.microsoft.com/office/drawing/2018/hyperlinkcolor" val="tx"/>
                    </a:ext>
                  </a:extLst>
                </a:hlinkClick>
              </a:rPr>
              <a:t>order of operations</a:t>
            </a:r>
            <a:r>
              <a:rPr dirty="0">
                <a:solidFill>
                  <a:schemeClr val="accent1"/>
                </a:solidFill>
              </a:rPr>
              <a:t>.</a:t>
            </a:r>
          </a:p>
          <a:p>
            <a:pPr marL="0" indent="0" defTabSz="759459">
              <a:spcBef>
                <a:spcPts val="3100"/>
              </a:spcBef>
              <a:buClrTx/>
              <a:buSzTx/>
              <a:buFontTx/>
              <a:buNone/>
              <a:defRPr sz="4600">
                <a:solidFill>
                  <a:srgbClr val="EF4E47"/>
                </a:solidFill>
              </a:defRPr>
            </a:pPr>
            <a:endParaRPr lang="el-GR" dirty="0">
              <a:solidFill>
                <a:srgbClr val="484848"/>
              </a:solidFill>
            </a:endParaRPr>
          </a:p>
          <a:p>
            <a:pPr marL="0" indent="0" algn="ctr" defTabSz="759459">
              <a:spcBef>
                <a:spcPts val="3100"/>
              </a:spcBef>
              <a:buClrTx/>
              <a:buSzTx/>
              <a:buFontTx/>
              <a:buNone/>
              <a:defRPr sz="4600">
                <a:solidFill>
                  <a:srgbClr val="EF4E47"/>
                </a:solidFill>
              </a:defRPr>
            </a:pPr>
            <a:r>
              <a:rPr lang="en-US" dirty="0">
                <a:solidFill>
                  <a:srgbClr val="484848"/>
                </a:solidFill>
              </a:rPr>
              <a:t>VIDEO</a:t>
            </a:r>
            <a:endParaRPr dirty="0">
              <a:solidFill>
                <a:srgbClr val="484848"/>
              </a:solidFill>
            </a:endParaRPr>
          </a:p>
          <a:p>
            <a:pPr marL="0" indent="0" defTabSz="759459">
              <a:spcBef>
                <a:spcPts val="3100"/>
              </a:spcBef>
              <a:buClrTx/>
              <a:buSzTx/>
              <a:buFontTx/>
              <a:buNone/>
              <a:defRPr sz="4600"/>
            </a:pPr>
            <a:r>
              <a:rPr dirty="0">
                <a:solidFill>
                  <a:schemeClr val="accent1"/>
                </a:solidFill>
                <a:hlinkClick r:id="rId4">
                  <a:extLst>
                    <a:ext uri="{A12FA001-AC4F-418D-AE19-62706E023703}">
                      <ahyp:hlinkClr xmlns:ahyp="http://schemas.microsoft.com/office/drawing/2018/hyperlinkcolor" val="tx"/>
                    </a:ext>
                  </a:extLst>
                </a:hlinkClick>
              </a:rPr>
              <a:t>Mathematics 2 = 1</a:t>
            </a:r>
            <a:r>
              <a:rPr lang="en" dirty="0">
                <a:solidFill>
                  <a:schemeClr val="accent1"/>
                </a:solidFill>
                <a:hlinkClick r:id="rId4">
                  <a:extLst>
                    <a:ext uri="{A12FA001-AC4F-418D-AE19-62706E023703}">
                      <ahyp:hlinkClr xmlns:ahyp="http://schemas.microsoft.com/office/drawing/2018/hyperlinkcolor" val="tx"/>
                    </a:ext>
                  </a:extLst>
                </a:hlinkClick>
              </a:rPr>
              <a:t>  </a:t>
            </a:r>
            <a:endParaRPr lang="el-GR" dirty="0">
              <a:solidFill>
                <a:schemeClr val="accent1"/>
              </a:solidFill>
            </a:endParaRPr>
          </a:p>
          <a:p>
            <a:pPr marL="0" indent="0" defTabSz="759459">
              <a:spcBef>
                <a:spcPts val="3100"/>
              </a:spcBef>
              <a:buClrTx/>
              <a:buSzTx/>
              <a:buFontTx/>
              <a:buNone/>
              <a:defRPr sz="4600"/>
            </a:pPr>
            <a:r>
              <a:rPr lang="en" dirty="0">
                <a:solidFill>
                  <a:schemeClr val="accent1"/>
                </a:solidFill>
                <a:hlinkClick r:id="rId5">
                  <a:extLst>
                    <a:ext uri="{A12FA001-AC4F-418D-AE19-62706E023703}">
                      <ahyp:hlinkClr xmlns:ahyp="http://schemas.microsoft.com/office/drawing/2018/hyperlinkcolor" val="tx"/>
                    </a:ext>
                  </a:extLst>
                </a:hlinkClick>
              </a:rPr>
              <a:t>ZeroDivision Explained</a:t>
            </a:r>
          </a:p>
        </p:txBody>
      </p:sp>
      <p:pic>
        <p:nvPicPr>
          <p:cNvPr id="11266" name="Picture 2">
            <a:extLst>
              <a:ext uri="{FF2B5EF4-FFF2-40B4-BE49-F238E27FC236}">
                <a16:creationId xmlns:a16="http://schemas.microsoft.com/office/drawing/2014/main" id="{A9816DC7-871C-9E44-A68B-EA57BE064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5600" y="1270000"/>
            <a:ext cx="21087644" cy="1186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73">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76" name="Straight Connector 75">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How to Deal With Big Changes at Work: New Boss, Promotion, Merger,  Acquisition, Office Move">
            <a:extLst>
              <a:ext uri="{FF2B5EF4-FFF2-40B4-BE49-F238E27FC236}">
                <a16:creationId xmlns:a16="http://schemas.microsoft.com/office/drawing/2014/main" id="{9DB75E51-56EC-F24D-94F2-19665EE15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
        <p:nvSpPr>
          <p:cNvPr id="154" name="Αριθμός σλάιντ"/>
          <p:cNvSpPr txBox="1">
            <a:spLocks noGrp="1"/>
          </p:cNvSpPr>
          <p:nvPr>
            <p:ph type="sldNum" sz="quarter" idx="2"/>
          </p:nvPr>
        </p:nvSpPr>
        <p:spPr>
          <a:xfrm>
            <a:off x="960120" y="464236"/>
            <a:ext cx="1622038" cy="1007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p>
            <a:pPr>
              <a:spcAft>
                <a:spcPts val="600"/>
              </a:spcAft>
            </a:pPr>
            <a:fld id="{86CB4B4D-7CA3-9044-876B-883B54F8677D}" type="slidenum">
              <a:rPr lang="en-US" sz="2800">
                <a:solidFill>
                  <a:srgbClr val="FFFFFF"/>
                </a:solidFill>
              </a:rPr>
              <a:pPr>
                <a:spcAft>
                  <a:spcPts val="600"/>
                </a:spcAft>
              </a:pPr>
              <a:t>2</a:t>
            </a:fld>
            <a:endParaRPr lang="en-US" sz="2800">
              <a:solidFill>
                <a:srgbClr val="FFFFFF"/>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AE58F35-61AB-D34F-A525-BA919CC8C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2F7D2617-37C5-B847-9C2A-08BC2DDC78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18529300" y="11182350"/>
            <a:ext cx="5854700" cy="2533650"/>
          </a:xfrm>
          <a:prstGeom prst="rect">
            <a:avLst/>
          </a:prstGeom>
        </p:spPr>
        <p:txBody>
          <a:bodyPr/>
          <a:lstStyle/>
          <a:p>
            <a:pPr marL="0" indent="0">
              <a:buClrTx/>
              <a:buSzTx/>
              <a:buFontTx/>
              <a:buNone/>
            </a:pPr>
            <a:endParaRPr dirty="0"/>
          </a:p>
          <a:p>
            <a:pPr marL="0" indent="0">
              <a:buClrTx/>
              <a:buSzTx/>
              <a:buFontTx/>
              <a:buNone/>
            </a:pPr>
            <a:r>
              <a:rPr dirty="0">
                <a:solidFill>
                  <a:schemeClr val="accent1"/>
                </a:solidFill>
              </a:rPr>
              <a:t> </a:t>
            </a:r>
            <a:r>
              <a:rPr u="sng" dirty="0">
                <a:solidFill>
                  <a:schemeClr val="accent1"/>
                </a:solidFill>
                <a:hlinkClick r:id="rId3">
                  <a:extLst>
                    <a:ext uri="{A12FA001-AC4F-418D-AE19-62706E023703}">
                      <ahyp:hlinkClr xmlns:ahyp="http://schemas.microsoft.com/office/drawing/2018/hyperlinkcolor" val="tx"/>
                    </a:ext>
                  </a:extLst>
                </a:hlinkClick>
              </a:rPr>
              <a:t>Μathematics 0 ** 0 = ?</a:t>
            </a:r>
          </a:p>
        </p:txBody>
      </p:sp>
      <p:pic>
        <p:nvPicPr>
          <p:cNvPr id="14338" name="Picture 2" descr="Calculation, pow, calculator, pow sign, math icon">
            <a:extLst>
              <a:ext uri="{FF2B5EF4-FFF2-40B4-BE49-F238E27FC236}">
                <a16:creationId xmlns:a16="http://schemas.microsoft.com/office/drawing/2014/main" id="{0211DDAC-DE9A-CD48-A693-CD77F935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1060450"/>
            <a:ext cx="11595100" cy="1159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C0E31AB-15D2-1945-A3A3-AFD424A7EC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15836900" y="12242800"/>
            <a:ext cx="8547100" cy="1473200"/>
          </a:xfrm>
          <a:prstGeom prst="rect">
            <a:avLst/>
          </a:prstGeom>
        </p:spPr>
        <p:txBody>
          <a:bodyPr anchor="t">
            <a:normAutofit/>
          </a:bodyPr>
          <a:lstStyle/>
          <a:p>
            <a:pPr marL="0" indent="0">
              <a:buClrTx/>
              <a:buSzTx/>
              <a:buFontTx/>
              <a:buNone/>
            </a:pPr>
            <a:r>
              <a:rPr u="sng" dirty="0">
                <a:solidFill>
                  <a:schemeClr val="accent1"/>
                </a:solidFill>
                <a:hlinkClick r:id="rId3">
                  <a:extLst>
                    <a:ext uri="{A12FA001-AC4F-418D-AE19-62706E023703}">
                      <ahyp:hlinkClr xmlns:ahyp="http://schemas.microsoft.com/office/drawing/2018/hyperlinkcolor" val="tx"/>
                    </a:ext>
                  </a:extLst>
                </a:hlinkClick>
              </a:rPr>
              <a:t>Cryptography Video (Khan Academy)</a:t>
            </a:r>
          </a:p>
        </p:txBody>
      </p:sp>
      <p:sp>
        <p:nvSpPr>
          <p:cNvPr id="4" name="Ορθογώνιο 3">
            <a:extLst>
              <a:ext uri="{FF2B5EF4-FFF2-40B4-BE49-F238E27FC236}">
                <a16:creationId xmlns:a16="http://schemas.microsoft.com/office/drawing/2014/main" id="{469AF4FD-EE06-BD43-8DAE-D28355873031}"/>
              </a:ext>
            </a:extLst>
          </p:cNvPr>
          <p:cNvSpPr/>
          <p:nvPr/>
        </p:nvSpPr>
        <p:spPr>
          <a:xfrm>
            <a:off x="3462610" y="-2683074"/>
            <a:ext cx="11565988" cy="19082147"/>
          </a:xfrm>
          <a:prstGeom prst="rect">
            <a:avLst/>
          </a:prstGeom>
          <a:noFill/>
        </p:spPr>
        <p:txBody>
          <a:bodyPr wrap="none" lIns="91440" tIns="45720" rIns="91440" bIns="45720">
            <a:spAutoFit/>
          </a:bodyPr>
          <a:lstStyle/>
          <a:p>
            <a:pPr algn="ctr"/>
            <a:r>
              <a:rPr lang="en-US" sz="123400" b="1" cap="none" spc="0" dirty="0">
                <a:ln w="0"/>
                <a:solidFill>
                  <a:schemeClr val="tx1"/>
                </a:solidFill>
                <a:effectLst>
                  <a:outerShdw blurRad="38100" dist="19050" dir="2700000" algn="tl" rotWithShape="0">
                    <a:schemeClr val="dk1">
                      <a:alpha val="40000"/>
                    </a:schemeClr>
                  </a:outerShdw>
                </a:effectLst>
              </a:rPr>
              <a:t>%</a:t>
            </a:r>
            <a:endParaRPr lang="el-GR" sz="1234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326F11C-EF4E-714A-A373-21A209DBBE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15E18ABF-8BE5-064C-8603-99E25AF56F57}"/>
              </a:ext>
            </a:extLst>
          </p:cNvPr>
          <p:cNvSpPr/>
          <p:nvPr/>
        </p:nvSpPr>
        <p:spPr>
          <a:xfrm>
            <a:off x="463469" y="2281535"/>
            <a:ext cx="23457063" cy="3154710"/>
          </a:xfrm>
          <a:prstGeom prst="rect">
            <a:avLst/>
          </a:prstGeom>
          <a:noFill/>
        </p:spPr>
        <p:txBody>
          <a:bodyPr wrap="none" lIns="91440" tIns="45720" rIns="91440" bIns="45720">
            <a:spAutoFit/>
          </a:bodyPr>
          <a:lstStyle/>
          <a:p>
            <a:pPr algn="ctr"/>
            <a:r>
              <a:rPr lang="en-US" sz="19900" b="1" cap="none" spc="0" dirty="0">
                <a:ln w="0"/>
                <a:solidFill>
                  <a:schemeClr val="tx1"/>
                </a:solidFill>
                <a:effectLst>
                  <a:outerShdw blurRad="38100" dist="19050" dir="2700000" algn="tl" rotWithShape="0">
                    <a:schemeClr val="dk1">
                      <a:alpha val="40000"/>
                    </a:schemeClr>
                  </a:outerShdw>
                </a:effectLst>
              </a:rPr>
              <a:t>STRING + STRING</a:t>
            </a:r>
            <a:endParaRPr lang="el-GR" sz="19900" b="1" cap="none" spc="0" dirty="0">
              <a:ln w="0"/>
              <a:solidFill>
                <a:schemeClr val="tx1"/>
              </a:solidFill>
              <a:effectLst>
                <a:outerShdw blurRad="38100" dist="19050" dir="2700000" algn="tl" rotWithShape="0">
                  <a:schemeClr val="dk1">
                    <a:alpha val="40000"/>
                  </a:schemeClr>
                </a:outerShdw>
              </a:effectLst>
            </a:endParaRPr>
          </a:p>
        </p:txBody>
      </p:sp>
      <p:sp>
        <p:nvSpPr>
          <p:cNvPr id="11" name="Ορθογώνιο 10">
            <a:extLst>
              <a:ext uri="{FF2B5EF4-FFF2-40B4-BE49-F238E27FC236}">
                <a16:creationId xmlns:a16="http://schemas.microsoft.com/office/drawing/2014/main" id="{7B3446CE-6A56-2F4B-9B49-6E09D1DC6D6F}"/>
              </a:ext>
            </a:extLst>
          </p:cNvPr>
          <p:cNvSpPr/>
          <p:nvPr/>
        </p:nvSpPr>
        <p:spPr>
          <a:xfrm>
            <a:off x="2233990" y="7361535"/>
            <a:ext cx="19916030" cy="3154710"/>
          </a:xfrm>
          <a:prstGeom prst="rect">
            <a:avLst/>
          </a:prstGeom>
          <a:noFill/>
        </p:spPr>
        <p:txBody>
          <a:bodyPr wrap="none" lIns="91440" tIns="45720" rIns="91440" bIns="45720">
            <a:spAutoFit/>
          </a:bodyPr>
          <a:lstStyle/>
          <a:p>
            <a:pPr algn="ctr"/>
            <a:r>
              <a:rPr lang="en-US" sz="19900" b="1" dirty="0">
                <a:ln w="0"/>
                <a:effectLst>
                  <a:outerShdw blurRad="38100" dist="19050" dir="2700000" algn="tl" rotWithShape="0">
                    <a:schemeClr val="dk1">
                      <a:alpha val="40000"/>
                    </a:schemeClr>
                  </a:outerShdw>
                </a:effectLst>
              </a:rPr>
              <a:t>s</a:t>
            </a:r>
            <a:r>
              <a:rPr lang="en-US" sz="19900" b="1" cap="none" spc="0" dirty="0">
                <a:ln w="0"/>
                <a:solidFill>
                  <a:schemeClr val="tx1"/>
                </a:solidFill>
                <a:effectLst>
                  <a:outerShdw blurRad="38100" dist="19050" dir="2700000" algn="tl" rotWithShape="0">
                    <a:schemeClr val="dk1">
                      <a:alpha val="40000"/>
                    </a:schemeClr>
                  </a:outerShdw>
                </a:effectLst>
              </a:rPr>
              <a:t>tr(2) + STRING</a:t>
            </a:r>
            <a:endParaRPr lang="el-GR" sz="199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01F38CA7-51A0-1149-BDB5-19157A0FA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BE4941F2-0C99-FE4F-9429-FE4C3598478D}"/>
              </a:ext>
            </a:extLst>
          </p:cNvPr>
          <p:cNvSpPr/>
          <p:nvPr/>
        </p:nvSpPr>
        <p:spPr>
          <a:xfrm>
            <a:off x="1872841" y="503535"/>
            <a:ext cx="4483921"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rPr>
              <a:t>+=</a:t>
            </a:r>
            <a:endParaRPr lang="el-GR" sz="28700" b="1" cap="none" spc="0" dirty="0">
              <a:ln w="0"/>
              <a:solidFill>
                <a:schemeClr val="tx1"/>
              </a:solidFill>
              <a:effectLst>
                <a:outerShdw blurRad="38100" dist="19050" dir="2700000" algn="tl" rotWithShape="0">
                  <a:schemeClr val="dk1">
                    <a:alpha val="40000"/>
                  </a:schemeClr>
                </a:outerShdw>
              </a:effectLst>
            </a:endParaRPr>
          </a:p>
        </p:txBody>
      </p:sp>
      <p:sp>
        <p:nvSpPr>
          <p:cNvPr id="10" name="Ορθογώνιο 9">
            <a:extLst>
              <a:ext uri="{FF2B5EF4-FFF2-40B4-BE49-F238E27FC236}">
                <a16:creationId xmlns:a16="http://schemas.microsoft.com/office/drawing/2014/main" id="{48A203E6-3967-DB40-B90C-04802784C151}"/>
              </a:ext>
            </a:extLst>
          </p:cNvPr>
          <p:cNvSpPr/>
          <p:nvPr/>
        </p:nvSpPr>
        <p:spPr>
          <a:xfrm>
            <a:off x="8496650" y="2757998"/>
            <a:ext cx="3834704"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
        <p:nvSpPr>
          <p:cNvPr id="11" name="Ορθογώνιο 10">
            <a:extLst>
              <a:ext uri="{FF2B5EF4-FFF2-40B4-BE49-F238E27FC236}">
                <a16:creationId xmlns:a16="http://schemas.microsoft.com/office/drawing/2014/main" id="{CB2D6567-37C6-764E-A84F-D02C6BAE53EC}"/>
              </a:ext>
            </a:extLst>
          </p:cNvPr>
          <p:cNvSpPr/>
          <p:nvPr/>
        </p:nvSpPr>
        <p:spPr>
          <a:xfrm>
            <a:off x="15104886" y="5805998"/>
            <a:ext cx="4435831" cy="4508927"/>
          </a:xfrm>
          <a:prstGeom prst="rect">
            <a:avLst/>
          </a:prstGeom>
          <a:noFill/>
        </p:spPr>
        <p:txBody>
          <a:bodyPr wrap="none" lIns="91440" tIns="45720" rIns="91440" bIns="45720">
            <a:spAutoFit/>
          </a:bodyPr>
          <a:lstStyle/>
          <a:p>
            <a:pPr algn="ctr"/>
            <a:r>
              <a:rPr lang="en-US" sz="28700" b="1" dirty="0">
                <a:ln w="0"/>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
        <p:nvSpPr>
          <p:cNvPr id="12" name="Ορθογώνιο 11">
            <a:extLst>
              <a:ext uri="{FF2B5EF4-FFF2-40B4-BE49-F238E27FC236}">
                <a16:creationId xmlns:a16="http://schemas.microsoft.com/office/drawing/2014/main" id="{23F2E618-CCC2-634E-8882-FF2EB25E1613}"/>
              </a:ext>
            </a:extLst>
          </p:cNvPr>
          <p:cNvSpPr/>
          <p:nvPr/>
        </p:nvSpPr>
        <p:spPr>
          <a:xfrm>
            <a:off x="3709542" y="8060461"/>
            <a:ext cx="4163319"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A447D482-90E2-8F44-B453-CD4063873C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AA8D8B44-6CFA-0B4C-BA6D-4B1D33A3C331}"/>
              </a:ext>
            </a:extLst>
          </p:cNvPr>
          <p:cNvSpPr/>
          <p:nvPr/>
        </p:nvSpPr>
        <p:spPr>
          <a:xfrm>
            <a:off x="7593980" y="0"/>
            <a:ext cx="6779420" cy="13280559"/>
          </a:xfrm>
          <a:prstGeom prst="rect">
            <a:avLst/>
          </a:prstGeom>
          <a:noFill/>
        </p:spPr>
        <p:txBody>
          <a:bodyPr wrap="none" lIns="91440" tIns="45720" rIns="91440" bIns="45720">
            <a:spAutoFit/>
          </a:bodyPr>
          <a:lstStyle/>
          <a:p>
            <a:pPr algn="ctr"/>
            <a:r>
              <a:rPr lang="en-US" sz="85700" b="1" cap="none" spc="0" dirty="0">
                <a:ln w="0"/>
                <a:solidFill>
                  <a:schemeClr val="accent1"/>
                </a:solidFill>
                <a:effectLst>
                  <a:outerShdw blurRad="38100" dist="25400" dir="5400000" algn="ctr" rotWithShape="0">
                    <a:srgbClr val="6E747A">
                      <a:alpha val="43000"/>
                    </a:srgbClr>
                  </a:outerShdw>
                </a:effectLst>
              </a:rPr>
              <a:t>#</a:t>
            </a:r>
            <a:endParaRPr lang="el-GR" sz="85700" b="1"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E9B38804-E5FD-E34E-81FB-E20191A716E1}"/>
              </a:ext>
            </a:extLst>
          </p:cNvPr>
          <p:cNvSpPr/>
          <p:nvPr/>
        </p:nvSpPr>
        <p:spPr>
          <a:xfrm>
            <a:off x="2781411" y="4972868"/>
            <a:ext cx="18821178" cy="3770263"/>
          </a:xfrm>
          <a:prstGeom prst="rect">
            <a:avLst/>
          </a:prstGeom>
          <a:noFill/>
        </p:spPr>
        <p:txBody>
          <a:bodyPr wrap="none" lIns="91440" tIns="45720" rIns="91440" bIns="45720">
            <a:spAutoFit/>
          </a:bodyPr>
          <a:lstStyle/>
          <a:p>
            <a:pPr algn="ctr"/>
            <a:r>
              <a:rPr lang="en-US" sz="23900" b="0" cap="none" spc="0" dirty="0">
                <a:ln w="0"/>
                <a:solidFill>
                  <a:schemeClr val="tx1"/>
                </a:solidFill>
                <a:effectLst>
                  <a:outerShdw blurRad="38100" dist="19050" dir="2700000" algn="tl" rotWithShape="0">
                    <a:schemeClr val="dk1">
                      <a:alpha val="40000"/>
                    </a:schemeClr>
                  </a:outerShdw>
                </a:effectLst>
              </a:rPr>
              <a:t>Multiline String</a:t>
            </a:r>
            <a:endParaRPr lang="el-GR" sz="239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1E6AFE6-9EF9-6547-8089-1003666C2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75" name="Straight Connector 74">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Ορθογώνιο 5">
            <a:extLst>
              <a:ext uri="{FF2B5EF4-FFF2-40B4-BE49-F238E27FC236}">
                <a16:creationId xmlns:a16="http://schemas.microsoft.com/office/drawing/2014/main" id="{B4DE5EF1-E540-284A-87A3-00C75A98962D}"/>
              </a:ext>
            </a:extLst>
          </p:cNvPr>
          <p:cNvSpPr/>
          <p:nvPr/>
        </p:nvSpPr>
        <p:spPr>
          <a:xfrm>
            <a:off x="1091183" y="997508"/>
            <a:ext cx="198323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print()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7" name="Ορθογώνιο 6">
            <a:extLst>
              <a:ext uri="{FF2B5EF4-FFF2-40B4-BE49-F238E27FC236}">
                <a16:creationId xmlns:a16="http://schemas.microsoft.com/office/drawing/2014/main" id="{E12B11B5-76E1-1447-A556-47B2C53095E8}"/>
              </a:ext>
            </a:extLst>
          </p:cNvPr>
          <p:cNvSpPr/>
          <p:nvPr/>
        </p:nvSpPr>
        <p:spPr>
          <a:xfrm>
            <a:off x="607802" y="7970750"/>
            <a:ext cx="680660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t>
            </a:r>
            <a:r>
              <a:rPr lang="en-US" sz="5400" b="0" cap="none" spc="0" dirty="0">
                <a:ln w="0"/>
                <a:solidFill>
                  <a:schemeClr val="tx1"/>
                </a:solidFill>
                <a:effectLst>
                  <a:outerShdw blurRad="38100" dist="19050" dir="2700000" algn="tl" rotWithShape="0">
                    <a:schemeClr val="dk1">
                      <a:alpha val="40000"/>
                    </a:schemeClr>
                  </a:outerShdw>
                </a:effectLst>
              </a:rPr>
              <a:t>ariable = ‘Hello World’</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5" name="Ορθογώνιο 14">
            <a:extLst>
              <a:ext uri="{FF2B5EF4-FFF2-40B4-BE49-F238E27FC236}">
                <a16:creationId xmlns:a16="http://schemas.microsoft.com/office/drawing/2014/main" id="{95456890-DFA7-CB47-9EEA-EB2F46D8515D}"/>
              </a:ext>
            </a:extLst>
          </p:cNvPr>
          <p:cNvSpPr/>
          <p:nvPr/>
        </p:nvSpPr>
        <p:spPr>
          <a:xfrm>
            <a:off x="3708131" y="10309262"/>
            <a:ext cx="41372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t>
            </a:r>
            <a:r>
              <a:rPr lang="en-US" sz="5400" b="0" cap="none" spc="0" dirty="0">
                <a:ln w="0"/>
                <a:solidFill>
                  <a:schemeClr val="tx1"/>
                </a:solidFill>
                <a:effectLst>
                  <a:outerShdw blurRad="38100" dist="19050" dir="2700000" algn="tl" rotWithShape="0">
                    <a:schemeClr val="dk1">
                      <a:alpha val="40000"/>
                    </a:schemeClr>
                  </a:outerShdw>
                </a:effectLst>
              </a:rPr>
              <a:t>ariable += ‘!!’</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6" name="Ορθογώνιο 15">
            <a:extLst>
              <a:ext uri="{FF2B5EF4-FFF2-40B4-BE49-F238E27FC236}">
                <a16:creationId xmlns:a16="http://schemas.microsoft.com/office/drawing/2014/main" id="{9C240C0D-26E5-7C4F-872F-8ACFFF75955B}"/>
              </a:ext>
            </a:extLst>
          </p:cNvPr>
          <p:cNvSpPr/>
          <p:nvPr/>
        </p:nvSpPr>
        <p:spPr>
          <a:xfrm>
            <a:off x="19712609" y="987779"/>
            <a:ext cx="13163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7" name="Ορθογώνιο 16">
            <a:extLst>
              <a:ext uri="{FF2B5EF4-FFF2-40B4-BE49-F238E27FC236}">
                <a16:creationId xmlns:a16="http://schemas.microsoft.com/office/drawing/2014/main" id="{6E26D1BE-E81A-DD4F-82BD-36E1424A0320}"/>
              </a:ext>
            </a:extLst>
          </p:cNvPr>
          <p:cNvSpPr/>
          <p:nvPr/>
        </p:nvSpPr>
        <p:spPr>
          <a:xfrm>
            <a:off x="19240642" y="2708884"/>
            <a:ext cx="256512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STRING</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8" name="Ορθογώνιο 17">
            <a:extLst>
              <a:ext uri="{FF2B5EF4-FFF2-40B4-BE49-F238E27FC236}">
                <a16:creationId xmlns:a16="http://schemas.microsoft.com/office/drawing/2014/main" id="{67F9012F-B18C-5944-B801-ECCECAA1C9A8}"/>
              </a:ext>
            </a:extLst>
          </p:cNvPr>
          <p:cNvSpPr/>
          <p:nvPr/>
        </p:nvSpPr>
        <p:spPr>
          <a:xfrm>
            <a:off x="21532816" y="606175"/>
            <a:ext cx="22036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FLOAT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9" name="Ορθογώνιο 18">
            <a:extLst>
              <a:ext uri="{FF2B5EF4-FFF2-40B4-BE49-F238E27FC236}">
                <a16:creationId xmlns:a16="http://schemas.microsoft.com/office/drawing/2014/main" id="{9BDA640B-15FD-1A4D-A3C7-FC84CF43FE8B}"/>
              </a:ext>
            </a:extLst>
          </p:cNvPr>
          <p:cNvSpPr/>
          <p:nvPr/>
        </p:nvSpPr>
        <p:spPr>
          <a:xfrm>
            <a:off x="6246339" y="606175"/>
            <a:ext cx="5084725"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SYNTAX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0" name="Ορθογώνιο 19">
            <a:extLst>
              <a:ext uri="{FF2B5EF4-FFF2-40B4-BE49-F238E27FC236}">
                <a16:creationId xmlns:a16="http://schemas.microsoft.com/office/drawing/2014/main" id="{8EDBD697-FEDF-5A42-A0DE-B928D53BD47D}"/>
              </a:ext>
            </a:extLst>
          </p:cNvPr>
          <p:cNvSpPr/>
          <p:nvPr/>
        </p:nvSpPr>
        <p:spPr>
          <a:xfrm>
            <a:off x="8723639" y="1860898"/>
            <a:ext cx="4395819"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NAME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2" name="Ορθογώνιο 21">
            <a:extLst>
              <a:ext uri="{FF2B5EF4-FFF2-40B4-BE49-F238E27FC236}">
                <a16:creationId xmlns:a16="http://schemas.microsoft.com/office/drawing/2014/main" id="{B730FFE5-F4F5-5541-8505-41D64ED07B7C}"/>
              </a:ext>
            </a:extLst>
          </p:cNvPr>
          <p:cNvSpPr/>
          <p:nvPr/>
        </p:nvSpPr>
        <p:spPr>
          <a:xfrm>
            <a:off x="930460" y="4430285"/>
            <a:ext cx="5315879" cy="923330"/>
          </a:xfrm>
          <a:prstGeom prst="rect">
            <a:avLst/>
          </a:prstGeom>
          <a:noFill/>
        </p:spPr>
        <p:txBody>
          <a:bodyPr wrap="none" lIns="91440" tIns="45720" rIns="91440" bIns="45720">
            <a:spAutoFit/>
          </a:bodyPr>
          <a:lstStyle/>
          <a:p>
            <a:pPr algn="ctr"/>
            <a:r>
              <a:rPr lang="en-US" sz="5400" dirty="0">
                <a:ln w="0"/>
                <a:solidFill>
                  <a:schemeClr val="tx2">
                    <a:lumMod val="60000"/>
                    <a:lumOff val="40000"/>
                  </a:schemeClr>
                </a:solidFill>
                <a:effectLst>
                  <a:outerShdw blurRad="38100" dist="19050" dir="2700000" algn="tl" rotWithShape="0">
                    <a:schemeClr val="dk1">
                      <a:alpha val="40000"/>
                    </a:schemeClr>
                  </a:outerShdw>
                </a:effectLst>
              </a:rPr>
              <a:t># I am a comment</a:t>
            </a:r>
            <a:endParaRPr lang="el-GR" sz="5400" b="0" cap="none" spc="0" dirty="0">
              <a:ln w="0"/>
              <a:solidFill>
                <a:schemeClr val="tx2">
                  <a:lumMod val="60000"/>
                  <a:lumOff val="40000"/>
                </a:schemeClr>
              </a:solidFill>
              <a:effectLst>
                <a:outerShdw blurRad="38100" dist="19050" dir="2700000" algn="tl" rotWithShape="0">
                  <a:schemeClr val="dk1">
                    <a:alpha val="40000"/>
                  </a:schemeClr>
                </a:outerShdw>
              </a:effectLst>
            </a:endParaRPr>
          </a:p>
        </p:txBody>
      </p:sp>
      <p:sp>
        <p:nvSpPr>
          <p:cNvPr id="23" name="Ορθογώνιο 22">
            <a:extLst>
              <a:ext uri="{FF2B5EF4-FFF2-40B4-BE49-F238E27FC236}">
                <a16:creationId xmlns:a16="http://schemas.microsoft.com/office/drawing/2014/main" id="{AA97BCCC-E611-484A-B6B7-D4E499C800C1}"/>
              </a:ext>
            </a:extLst>
          </p:cNvPr>
          <p:cNvSpPr/>
          <p:nvPr/>
        </p:nvSpPr>
        <p:spPr>
          <a:xfrm>
            <a:off x="10612501" y="7933253"/>
            <a:ext cx="5781967" cy="3416320"/>
          </a:xfrm>
          <a:prstGeom prst="rect">
            <a:avLst/>
          </a:prstGeom>
          <a:noFill/>
        </p:spPr>
        <p:txBody>
          <a:bodyPr wrap="none" lIns="91440" tIns="45720" rIns="91440" bIns="45720">
            <a:spAutoFit/>
          </a:bodyPr>
          <a:lstStyle/>
          <a:p>
            <a:r>
              <a:rPr lang="en-US" sz="5400" dirty="0">
                <a:ln w="0"/>
                <a:effectLst>
                  <a:outerShdw blurRad="38100" dist="19050" dir="2700000" algn="tl" rotWithShape="0">
                    <a:schemeClr val="dk1">
                      <a:alpha val="40000"/>
                    </a:schemeClr>
                  </a:outerShdw>
                </a:effectLst>
              </a:rPr>
              <a:t>“””</a:t>
            </a:r>
          </a:p>
          <a:p>
            <a:r>
              <a:rPr lang="en-US" sz="5400" b="0" cap="none" spc="0" dirty="0">
                <a:ln w="0"/>
                <a:solidFill>
                  <a:schemeClr val="tx1"/>
                </a:solidFill>
                <a:effectLst>
                  <a:outerShdw blurRad="38100" dist="19050" dir="2700000" algn="tl" rotWithShape="0">
                    <a:schemeClr val="dk1">
                      <a:alpha val="40000"/>
                    </a:schemeClr>
                  </a:outerShdw>
                </a:effectLst>
              </a:rPr>
              <a:t>MYLTINE STRINGS</a:t>
            </a:r>
          </a:p>
          <a:p>
            <a:r>
              <a:rPr lang="en-US" sz="5400" dirty="0">
                <a:ln w="0"/>
                <a:effectLst>
                  <a:outerShdw blurRad="38100" dist="19050" dir="2700000" algn="tl" rotWithShape="0">
                    <a:schemeClr val="dk1">
                      <a:alpha val="40000"/>
                    </a:schemeClr>
                  </a:outerShdw>
                </a:effectLst>
              </a:rPr>
              <a:t>HERE </a:t>
            </a:r>
            <a:endParaRPr lang="en-US" sz="5400" b="0" cap="none" spc="0" dirty="0">
              <a:ln w="0"/>
              <a:solidFill>
                <a:schemeClr val="tx1"/>
              </a:solidFill>
              <a:effectLst>
                <a:outerShdw blurRad="38100" dist="19050" dir="2700000" algn="tl" rotWithShape="0">
                  <a:schemeClr val="dk1">
                    <a:alpha val="40000"/>
                  </a:schemeClr>
                </a:outerShdw>
              </a:effectLst>
            </a:endParaRPr>
          </a:p>
          <a:p>
            <a:r>
              <a:rPr lang="en-US" sz="5400" dirty="0">
                <a:ln w="0"/>
                <a:effectLst>
                  <a:outerShdw blurRad="38100" dist="19050" dir="2700000" algn="tl" rotWithShape="0">
                    <a:schemeClr val="dk1">
                      <a:alpha val="40000"/>
                    </a:schemeClr>
                  </a:outerShdw>
                </a:effectLst>
              </a:rPr>
              <a: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4" name="Ορθογώνιο 23">
            <a:extLst>
              <a:ext uri="{FF2B5EF4-FFF2-40B4-BE49-F238E27FC236}">
                <a16:creationId xmlns:a16="http://schemas.microsoft.com/office/drawing/2014/main" id="{E6CAE8FA-69DF-7A44-8002-D16B100E4285}"/>
              </a:ext>
            </a:extLst>
          </p:cNvPr>
          <p:cNvSpPr/>
          <p:nvPr/>
        </p:nvSpPr>
        <p:spPr>
          <a:xfrm>
            <a:off x="4817333" y="6108662"/>
            <a:ext cx="955518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  *,  /,  +=,  -=,  *=,  /=,  //, %, **</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5" name="Ορθογώνιο 24">
            <a:extLst>
              <a:ext uri="{FF2B5EF4-FFF2-40B4-BE49-F238E27FC236}">
                <a16:creationId xmlns:a16="http://schemas.microsoft.com/office/drawing/2014/main" id="{D54AE875-5281-4341-9B20-53E3B1625688}"/>
              </a:ext>
            </a:extLst>
          </p:cNvPr>
          <p:cNvSpPr/>
          <p:nvPr/>
        </p:nvSpPr>
        <p:spPr>
          <a:xfrm>
            <a:off x="9647753" y="3575354"/>
            <a:ext cx="7499297"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ZERO DEVISION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6" name="Ορθογώνιο 25">
            <a:extLst>
              <a:ext uri="{FF2B5EF4-FFF2-40B4-BE49-F238E27FC236}">
                <a16:creationId xmlns:a16="http://schemas.microsoft.com/office/drawing/2014/main" id="{64C16895-BAF5-3F41-8ACC-01F3B1FAD81B}"/>
              </a:ext>
            </a:extLst>
          </p:cNvPr>
          <p:cNvSpPr/>
          <p:nvPr/>
        </p:nvSpPr>
        <p:spPr>
          <a:xfrm>
            <a:off x="733466" y="2458291"/>
            <a:ext cx="557973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print(f’ ….{var}…’)</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7" name="Ορθογώνιο 26">
            <a:extLst>
              <a:ext uri="{FF2B5EF4-FFF2-40B4-BE49-F238E27FC236}">
                <a16:creationId xmlns:a16="http://schemas.microsoft.com/office/drawing/2014/main" id="{3BD8F761-5A3A-4642-A578-71AC41ADDEAE}"/>
              </a:ext>
            </a:extLst>
          </p:cNvPr>
          <p:cNvSpPr/>
          <p:nvPr/>
        </p:nvSpPr>
        <p:spPr>
          <a:xfrm>
            <a:off x="17403113" y="5877788"/>
            <a:ext cx="17508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str(4)</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8" name="Ορθογώνιο 27">
            <a:extLst>
              <a:ext uri="{FF2B5EF4-FFF2-40B4-BE49-F238E27FC236}">
                <a16:creationId xmlns:a16="http://schemas.microsoft.com/office/drawing/2014/main" id="{DFE6E2B8-94D9-D04D-B4C8-3867EFAC2F02}"/>
              </a:ext>
            </a:extLst>
          </p:cNvPr>
          <p:cNvSpPr/>
          <p:nvPr/>
        </p:nvSpPr>
        <p:spPr>
          <a:xfrm>
            <a:off x="18631682" y="8144893"/>
            <a:ext cx="220765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int(4.5)</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9" name="Ορθογώνιο 28">
            <a:extLst>
              <a:ext uri="{FF2B5EF4-FFF2-40B4-BE49-F238E27FC236}">
                <a16:creationId xmlns:a16="http://schemas.microsoft.com/office/drawing/2014/main" id="{F814D37E-51C8-1A47-B42D-617B0056881C}"/>
              </a:ext>
            </a:extLst>
          </p:cNvPr>
          <p:cNvSpPr/>
          <p:nvPr/>
        </p:nvSpPr>
        <p:spPr>
          <a:xfrm>
            <a:off x="21523969" y="10078936"/>
            <a:ext cx="221246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float(5)</a:t>
            </a:r>
            <a:endParaRPr lang="el-GR"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par>
                          <p:cTn id="11" fill="hold">
                            <p:stCondLst>
                              <p:cond delay="16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7"/>
                                        </p:tgtEl>
                                        <p:attrNameLst>
                                          <p:attrName>style.visibility</p:attrName>
                                        </p:attrNameLst>
                                      </p:cBhvr>
                                      <p:to>
                                        <p:strVal val="visible"/>
                                      </p:to>
                                    </p:set>
                                    <p:anim by="(-#ppt_w*2)" calcmode="lin" valueType="num">
                                      <p:cBhvr rctx="PPT">
                                        <p:cTn id="14" dur="500" autoRev="1" fill="hold">
                                          <p:stCondLst>
                                            <p:cond delay="0"/>
                                          </p:stCondLst>
                                        </p:cTn>
                                        <p:tgtEl>
                                          <p:spTgt spid="7"/>
                                        </p:tgtEl>
                                        <p:attrNameLst>
                                          <p:attrName>ppt_w</p:attrName>
                                        </p:attrNameLst>
                                      </p:cBhvr>
                                    </p:anim>
                                    <p:anim by="(#ppt_w*0.50)" calcmode="lin" valueType="num">
                                      <p:cBhvr>
                                        <p:cTn id="15" dur="500" decel="50000" autoRev="1" fill="hold">
                                          <p:stCondLst>
                                            <p:cond delay="0"/>
                                          </p:stCondLst>
                                        </p:cTn>
                                        <p:tgtEl>
                                          <p:spTgt spid="7"/>
                                        </p:tgtEl>
                                        <p:attrNameLst>
                                          <p:attrName>ppt_x</p:attrName>
                                        </p:attrNameLst>
                                      </p:cBhvr>
                                    </p:anim>
                                    <p:anim from="(-#ppt_h/2)" to="(#ppt_y)" calcmode="lin" valueType="num">
                                      <p:cBhvr>
                                        <p:cTn id="16" dur="1000" fill="hold">
                                          <p:stCondLst>
                                            <p:cond delay="0"/>
                                          </p:stCondLst>
                                        </p:cTn>
                                        <p:tgtEl>
                                          <p:spTgt spid="7"/>
                                        </p:tgtEl>
                                        <p:attrNameLst>
                                          <p:attrName>ppt_y</p:attrName>
                                        </p:attrNameLst>
                                      </p:cBhvr>
                                    </p:anim>
                                    <p:animRot by="21600000">
                                      <p:cBhvr>
                                        <p:cTn id="17" dur="1000" fill="hold">
                                          <p:stCondLst>
                                            <p:cond delay="0"/>
                                          </p:stCondLst>
                                        </p:cTn>
                                        <p:tgtEl>
                                          <p:spTgt spid="7"/>
                                        </p:tgtEl>
                                        <p:attrNameLst>
                                          <p:attrName>r</p:attrName>
                                        </p:attrNameLst>
                                      </p:cBhvr>
                                    </p:animRot>
                                  </p:childTnLst>
                                </p:cTn>
                              </p:par>
                            </p:childTnLst>
                          </p:cTn>
                        </p:par>
                        <p:par>
                          <p:cTn id="18" fill="hold">
                            <p:stCondLst>
                              <p:cond delay="46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by="(-#ppt_w*2)" calcmode="lin" valueType="num">
                                      <p:cBhvr rctx="PPT">
                                        <p:cTn id="21" dur="500" autoRev="1" fill="hold">
                                          <p:stCondLst>
                                            <p:cond delay="0"/>
                                          </p:stCondLst>
                                        </p:cTn>
                                        <p:tgtEl>
                                          <p:spTgt spid="15"/>
                                        </p:tgtEl>
                                        <p:attrNameLst>
                                          <p:attrName>ppt_w</p:attrName>
                                        </p:attrNameLst>
                                      </p:cBhvr>
                                    </p:anim>
                                    <p:anim by="(#ppt_w*0.50)" calcmode="lin" valueType="num">
                                      <p:cBhvr>
                                        <p:cTn id="22" dur="500" decel="50000" autoRev="1" fill="hold">
                                          <p:stCondLst>
                                            <p:cond delay="0"/>
                                          </p:stCondLst>
                                        </p:cTn>
                                        <p:tgtEl>
                                          <p:spTgt spid="15"/>
                                        </p:tgtEl>
                                        <p:attrNameLst>
                                          <p:attrName>ppt_x</p:attrName>
                                        </p:attrNameLst>
                                      </p:cBhvr>
                                    </p:anim>
                                    <p:anim from="(-#ppt_h/2)" to="(#ppt_y)" calcmode="lin" valueType="num">
                                      <p:cBhvr>
                                        <p:cTn id="23" dur="1000" fill="hold">
                                          <p:stCondLst>
                                            <p:cond delay="0"/>
                                          </p:stCondLst>
                                        </p:cTn>
                                        <p:tgtEl>
                                          <p:spTgt spid="15"/>
                                        </p:tgtEl>
                                        <p:attrNameLst>
                                          <p:attrName>ppt_y</p:attrName>
                                        </p:attrNameLst>
                                      </p:cBhvr>
                                    </p:anim>
                                    <p:animRot by="21600000">
                                      <p:cBhvr>
                                        <p:cTn id="24" dur="1000" fill="hold">
                                          <p:stCondLst>
                                            <p:cond delay="0"/>
                                          </p:stCondLst>
                                        </p:cTn>
                                        <p:tgtEl>
                                          <p:spTgt spid="15"/>
                                        </p:tgtEl>
                                        <p:attrNameLst>
                                          <p:attrName>r</p:attrName>
                                        </p:attrNameLst>
                                      </p:cBhvr>
                                    </p:animRot>
                                  </p:childTnLst>
                                </p:cTn>
                              </p:par>
                            </p:childTnLst>
                          </p:cTn>
                        </p:par>
                        <p:par>
                          <p:cTn id="25" fill="hold">
                            <p:stCondLst>
                              <p:cond delay="69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6"/>
                                        </p:tgtEl>
                                        <p:attrNameLst>
                                          <p:attrName>style.visibility</p:attrName>
                                        </p:attrNameLst>
                                      </p:cBhvr>
                                      <p:to>
                                        <p:strVal val="visible"/>
                                      </p:to>
                                    </p:set>
                                    <p:anim by="(-#ppt_w*2)" calcmode="lin" valueType="num">
                                      <p:cBhvr rctx="PPT">
                                        <p:cTn id="28" dur="500" autoRev="1" fill="hold">
                                          <p:stCondLst>
                                            <p:cond delay="0"/>
                                          </p:stCondLst>
                                        </p:cTn>
                                        <p:tgtEl>
                                          <p:spTgt spid="16"/>
                                        </p:tgtEl>
                                        <p:attrNameLst>
                                          <p:attrName>ppt_w</p:attrName>
                                        </p:attrNameLst>
                                      </p:cBhvr>
                                    </p:anim>
                                    <p:anim by="(#ppt_w*0.50)" calcmode="lin" valueType="num">
                                      <p:cBhvr>
                                        <p:cTn id="29" dur="500" decel="50000" autoRev="1" fill="hold">
                                          <p:stCondLst>
                                            <p:cond delay="0"/>
                                          </p:stCondLst>
                                        </p:cTn>
                                        <p:tgtEl>
                                          <p:spTgt spid="16"/>
                                        </p:tgtEl>
                                        <p:attrNameLst>
                                          <p:attrName>ppt_x</p:attrName>
                                        </p:attrNameLst>
                                      </p:cBhvr>
                                    </p:anim>
                                    <p:anim from="(-#ppt_h/2)" to="(#ppt_y)" calcmode="lin" valueType="num">
                                      <p:cBhvr>
                                        <p:cTn id="30" dur="1000" fill="hold">
                                          <p:stCondLst>
                                            <p:cond delay="0"/>
                                          </p:stCondLst>
                                        </p:cTn>
                                        <p:tgtEl>
                                          <p:spTgt spid="16"/>
                                        </p:tgtEl>
                                        <p:attrNameLst>
                                          <p:attrName>ppt_y</p:attrName>
                                        </p:attrNameLst>
                                      </p:cBhvr>
                                    </p:anim>
                                    <p:animRot by="21600000">
                                      <p:cBhvr>
                                        <p:cTn id="31" dur="1000" fill="hold">
                                          <p:stCondLst>
                                            <p:cond delay="0"/>
                                          </p:stCondLst>
                                        </p:cTn>
                                        <p:tgtEl>
                                          <p:spTgt spid="16"/>
                                        </p:tgtEl>
                                        <p:attrNameLst>
                                          <p:attrName>r</p:attrName>
                                        </p:attrNameLst>
                                      </p:cBhvr>
                                    </p:animRot>
                                  </p:childTnLst>
                                </p:cTn>
                              </p:par>
                            </p:childTnLst>
                          </p:cTn>
                        </p:par>
                        <p:par>
                          <p:cTn id="32" fill="hold">
                            <p:stCondLst>
                              <p:cond delay="81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by="(-#ppt_w*2)" calcmode="lin" valueType="num">
                                      <p:cBhvr rctx="PPT">
                                        <p:cTn id="35" dur="500" autoRev="1" fill="hold">
                                          <p:stCondLst>
                                            <p:cond delay="0"/>
                                          </p:stCondLst>
                                        </p:cTn>
                                        <p:tgtEl>
                                          <p:spTgt spid="17"/>
                                        </p:tgtEl>
                                        <p:attrNameLst>
                                          <p:attrName>ppt_w</p:attrName>
                                        </p:attrNameLst>
                                      </p:cBhvr>
                                    </p:anim>
                                    <p:anim by="(#ppt_w*0.50)" calcmode="lin" valueType="num">
                                      <p:cBhvr>
                                        <p:cTn id="36" dur="500" decel="50000" autoRev="1" fill="hold">
                                          <p:stCondLst>
                                            <p:cond delay="0"/>
                                          </p:stCondLst>
                                        </p:cTn>
                                        <p:tgtEl>
                                          <p:spTgt spid="17"/>
                                        </p:tgtEl>
                                        <p:attrNameLst>
                                          <p:attrName>ppt_x</p:attrName>
                                        </p:attrNameLst>
                                      </p:cBhvr>
                                    </p:anim>
                                    <p:anim from="(-#ppt_h/2)" to="(#ppt_y)" calcmode="lin" valueType="num">
                                      <p:cBhvr>
                                        <p:cTn id="37" dur="1000" fill="hold">
                                          <p:stCondLst>
                                            <p:cond delay="0"/>
                                          </p:stCondLst>
                                        </p:cTn>
                                        <p:tgtEl>
                                          <p:spTgt spid="17"/>
                                        </p:tgtEl>
                                        <p:attrNameLst>
                                          <p:attrName>ppt_y</p:attrName>
                                        </p:attrNameLst>
                                      </p:cBhvr>
                                    </p:anim>
                                    <p:animRot by="21600000">
                                      <p:cBhvr>
                                        <p:cTn id="38" dur="1000" fill="hold">
                                          <p:stCondLst>
                                            <p:cond delay="0"/>
                                          </p:stCondLst>
                                        </p:cTn>
                                        <p:tgtEl>
                                          <p:spTgt spid="17"/>
                                        </p:tgtEl>
                                        <p:attrNameLst>
                                          <p:attrName>r</p:attrName>
                                        </p:attrNameLst>
                                      </p:cBhvr>
                                    </p:animRot>
                                  </p:childTnLst>
                                </p:cTn>
                              </p:par>
                            </p:childTnLst>
                          </p:cTn>
                        </p:par>
                        <p:par>
                          <p:cTn id="39" fill="hold">
                            <p:stCondLst>
                              <p:cond delay="9600"/>
                            </p:stCondLst>
                            <p:childTnLst>
                              <p:par>
                                <p:cTn id="40" presetID="56" presetClass="entr" presetSubtype="0" fill="hold" grpId="0" nodeType="after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 by="(-#ppt_w*2)" calcmode="lin" valueType="num">
                                      <p:cBhvr rctx="PPT">
                                        <p:cTn id="42" dur="500" autoRev="1" fill="hold">
                                          <p:stCondLst>
                                            <p:cond delay="0"/>
                                          </p:stCondLst>
                                        </p:cTn>
                                        <p:tgtEl>
                                          <p:spTgt spid="18"/>
                                        </p:tgtEl>
                                        <p:attrNameLst>
                                          <p:attrName>ppt_w</p:attrName>
                                        </p:attrNameLst>
                                      </p:cBhvr>
                                    </p:anim>
                                    <p:anim by="(#ppt_w*0.50)" calcmode="lin" valueType="num">
                                      <p:cBhvr>
                                        <p:cTn id="43" dur="500" decel="50000" autoRev="1" fill="hold">
                                          <p:stCondLst>
                                            <p:cond delay="0"/>
                                          </p:stCondLst>
                                        </p:cTn>
                                        <p:tgtEl>
                                          <p:spTgt spid="18"/>
                                        </p:tgtEl>
                                        <p:attrNameLst>
                                          <p:attrName>ppt_x</p:attrName>
                                        </p:attrNameLst>
                                      </p:cBhvr>
                                    </p:anim>
                                    <p:anim from="(-#ppt_h/2)" to="(#ppt_y)" calcmode="lin" valueType="num">
                                      <p:cBhvr>
                                        <p:cTn id="44" dur="1000" fill="hold">
                                          <p:stCondLst>
                                            <p:cond delay="0"/>
                                          </p:stCondLst>
                                        </p:cTn>
                                        <p:tgtEl>
                                          <p:spTgt spid="18"/>
                                        </p:tgtEl>
                                        <p:attrNameLst>
                                          <p:attrName>ppt_y</p:attrName>
                                        </p:attrNameLst>
                                      </p:cBhvr>
                                    </p:anim>
                                    <p:animRot by="21600000">
                                      <p:cBhvr>
                                        <p:cTn id="45" dur="1000" fill="hold">
                                          <p:stCondLst>
                                            <p:cond delay="0"/>
                                          </p:stCondLst>
                                        </p:cTn>
                                        <p:tgtEl>
                                          <p:spTgt spid="18"/>
                                        </p:tgtEl>
                                        <p:attrNameLst>
                                          <p:attrName>r</p:attrName>
                                        </p:attrNameLst>
                                      </p:cBhvr>
                                    </p:animRot>
                                  </p:childTnLst>
                                </p:cTn>
                              </p:par>
                            </p:childTnLst>
                          </p:cTn>
                        </p:par>
                        <p:par>
                          <p:cTn id="46" fill="hold">
                            <p:stCondLst>
                              <p:cond delay="11000"/>
                            </p:stCondLst>
                            <p:childTnLst>
                              <p:par>
                                <p:cTn id="47" presetID="56" presetClass="entr" presetSubtype="0" fill="hold" grpId="0" nodeType="afterEffect">
                                  <p:stCondLst>
                                    <p:cond delay="0"/>
                                  </p:stCondLst>
                                  <p:iterate type="lt">
                                    <p:tmPct val="10000"/>
                                  </p:iterate>
                                  <p:childTnLst>
                                    <p:set>
                                      <p:cBhvr>
                                        <p:cTn id="48" dur="1" fill="hold">
                                          <p:stCondLst>
                                            <p:cond delay="0"/>
                                          </p:stCondLst>
                                        </p:cTn>
                                        <p:tgtEl>
                                          <p:spTgt spid="19"/>
                                        </p:tgtEl>
                                        <p:attrNameLst>
                                          <p:attrName>style.visibility</p:attrName>
                                        </p:attrNameLst>
                                      </p:cBhvr>
                                      <p:to>
                                        <p:strVal val="visible"/>
                                      </p:to>
                                    </p:set>
                                    <p:anim by="(-#ppt_w*2)" calcmode="lin" valueType="num">
                                      <p:cBhvr rctx="PPT">
                                        <p:cTn id="49" dur="500" autoRev="1" fill="hold">
                                          <p:stCondLst>
                                            <p:cond delay="0"/>
                                          </p:stCondLst>
                                        </p:cTn>
                                        <p:tgtEl>
                                          <p:spTgt spid="19"/>
                                        </p:tgtEl>
                                        <p:attrNameLst>
                                          <p:attrName>ppt_w</p:attrName>
                                        </p:attrNameLst>
                                      </p:cBhvr>
                                    </p:anim>
                                    <p:anim by="(#ppt_w*0.50)" calcmode="lin" valueType="num">
                                      <p:cBhvr>
                                        <p:cTn id="50" dur="500" decel="50000" autoRev="1" fill="hold">
                                          <p:stCondLst>
                                            <p:cond delay="0"/>
                                          </p:stCondLst>
                                        </p:cTn>
                                        <p:tgtEl>
                                          <p:spTgt spid="19"/>
                                        </p:tgtEl>
                                        <p:attrNameLst>
                                          <p:attrName>ppt_x</p:attrName>
                                        </p:attrNameLst>
                                      </p:cBhvr>
                                    </p:anim>
                                    <p:anim from="(-#ppt_h/2)" to="(#ppt_y)" calcmode="lin" valueType="num">
                                      <p:cBhvr>
                                        <p:cTn id="51" dur="1000" fill="hold">
                                          <p:stCondLst>
                                            <p:cond delay="0"/>
                                          </p:stCondLst>
                                        </p:cTn>
                                        <p:tgtEl>
                                          <p:spTgt spid="19"/>
                                        </p:tgtEl>
                                        <p:attrNameLst>
                                          <p:attrName>ppt_y</p:attrName>
                                        </p:attrNameLst>
                                      </p:cBhvr>
                                    </p:anim>
                                    <p:animRot by="21600000">
                                      <p:cBhvr>
                                        <p:cTn id="52" dur="1000" fill="hold">
                                          <p:stCondLst>
                                            <p:cond delay="0"/>
                                          </p:stCondLst>
                                        </p:cTn>
                                        <p:tgtEl>
                                          <p:spTgt spid="19"/>
                                        </p:tgtEl>
                                        <p:attrNameLst>
                                          <p:attrName>r</p:attrName>
                                        </p:attrNameLst>
                                      </p:cBhvr>
                                    </p:animRot>
                                  </p:childTnLst>
                                </p:cTn>
                              </p:par>
                            </p:childTnLst>
                          </p:cTn>
                        </p:par>
                        <p:par>
                          <p:cTn id="53" fill="hold">
                            <p:stCondLst>
                              <p:cond delay="130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20"/>
                                        </p:tgtEl>
                                        <p:attrNameLst>
                                          <p:attrName>style.visibility</p:attrName>
                                        </p:attrNameLst>
                                      </p:cBhvr>
                                      <p:to>
                                        <p:strVal val="visible"/>
                                      </p:to>
                                    </p:set>
                                    <p:anim by="(-#ppt_w*2)" calcmode="lin" valueType="num">
                                      <p:cBhvr rctx="PPT">
                                        <p:cTn id="56" dur="500" autoRev="1" fill="hold">
                                          <p:stCondLst>
                                            <p:cond delay="0"/>
                                          </p:stCondLst>
                                        </p:cTn>
                                        <p:tgtEl>
                                          <p:spTgt spid="20"/>
                                        </p:tgtEl>
                                        <p:attrNameLst>
                                          <p:attrName>ppt_w</p:attrName>
                                        </p:attrNameLst>
                                      </p:cBhvr>
                                    </p:anim>
                                    <p:anim by="(#ppt_w*0.50)" calcmode="lin" valueType="num">
                                      <p:cBhvr>
                                        <p:cTn id="57" dur="500" decel="50000" autoRev="1" fill="hold">
                                          <p:stCondLst>
                                            <p:cond delay="0"/>
                                          </p:stCondLst>
                                        </p:cTn>
                                        <p:tgtEl>
                                          <p:spTgt spid="20"/>
                                        </p:tgtEl>
                                        <p:attrNameLst>
                                          <p:attrName>ppt_x</p:attrName>
                                        </p:attrNameLst>
                                      </p:cBhvr>
                                    </p:anim>
                                    <p:anim from="(-#ppt_h/2)" to="(#ppt_y)" calcmode="lin" valueType="num">
                                      <p:cBhvr>
                                        <p:cTn id="58" dur="1000" fill="hold">
                                          <p:stCondLst>
                                            <p:cond delay="0"/>
                                          </p:stCondLst>
                                        </p:cTn>
                                        <p:tgtEl>
                                          <p:spTgt spid="20"/>
                                        </p:tgtEl>
                                        <p:attrNameLst>
                                          <p:attrName>ppt_y</p:attrName>
                                        </p:attrNameLst>
                                      </p:cBhvr>
                                    </p:anim>
                                    <p:animRot by="21600000">
                                      <p:cBhvr>
                                        <p:cTn id="59" dur="1000" fill="hold">
                                          <p:stCondLst>
                                            <p:cond delay="0"/>
                                          </p:stCondLst>
                                        </p:cTn>
                                        <p:tgtEl>
                                          <p:spTgt spid="20"/>
                                        </p:tgtEl>
                                        <p:attrNameLst>
                                          <p:attrName>r</p:attrName>
                                        </p:attrNameLst>
                                      </p:cBhvr>
                                    </p:animRot>
                                  </p:childTnLst>
                                </p:cTn>
                              </p:par>
                            </p:childTnLst>
                          </p:cTn>
                        </p:par>
                        <p:par>
                          <p:cTn id="60" fill="hold">
                            <p:stCondLst>
                              <p:cond delay="14800"/>
                            </p:stCondLst>
                            <p:childTnLst>
                              <p:par>
                                <p:cTn id="61" presetID="56" presetClass="entr" presetSubtype="0" fill="hold" grpId="0" nodeType="afterEffect">
                                  <p:stCondLst>
                                    <p:cond delay="0"/>
                                  </p:stCondLst>
                                  <p:iterate type="lt">
                                    <p:tmPct val="10000"/>
                                  </p:iterate>
                                  <p:childTnLst>
                                    <p:set>
                                      <p:cBhvr>
                                        <p:cTn id="62" dur="1" fill="hold">
                                          <p:stCondLst>
                                            <p:cond delay="0"/>
                                          </p:stCondLst>
                                        </p:cTn>
                                        <p:tgtEl>
                                          <p:spTgt spid="22"/>
                                        </p:tgtEl>
                                        <p:attrNameLst>
                                          <p:attrName>style.visibility</p:attrName>
                                        </p:attrNameLst>
                                      </p:cBhvr>
                                      <p:to>
                                        <p:strVal val="visible"/>
                                      </p:to>
                                    </p:set>
                                    <p:anim by="(-#ppt_w*2)" calcmode="lin" valueType="num">
                                      <p:cBhvr rctx="PPT">
                                        <p:cTn id="63" dur="500" autoRev="1" fill="hold">
                                          <p:stCondLst>
                                            <p:cond delay="0"/>
                                          </p:stCondLst>
                                        </p:cTn>
                                        <p:tgtEl>
                                          <p:spTgt spid="22"/>
                                        </p:tgtEl>
                                        <p:attrNameLst>
                                          <p:attrName>ppt_w</p:attrName>
                                        </p:attrNameLst>
                                      </p:cBhvr>
                                    </p:anim>
                                    <p:anim by="(#ppt_w*0.50)" calcmode="lin" valueType="num">
                                      <p:cBhvr>
                                        <p:cTn id="64" dur="500" decel="50000" autoRev="1" fill="hold">
                                          <p:stCondLst>
                                            <p:cond delay="0"/>
                                          </p:stCondLst>
                                        </p:cTn>
                                        <p:tgtEl>
                                          <p:spTgt spid="22"/>
                                        </p:tgtEl>
                                        <p:attrNameLst>
                                          <p:attrName>ppt_x</p:attrName>
                                        </p:attrNameLst>
                                      </p:cBhvr>
                                    </p:anim>
                                    <p:anim from="(-#ppt_h/2)" to="(#ppt_y)" calcmode="lin" valueType="num">
                                      <p:cBhvr>
                                        <p:cTn id="65" dur="1000" fill="hold">
                                          <p:stCondLst>
                                            <p:cond delay="0"/>
                                          </p:stCondLst>
                                        </p:cTn>
                                        <p:tgtEl>
                                          <p:spTgt spid="22"/>
                                        </p:tgtEl>
                                        <p:attrNameLst>
                                          <p:attrName>ppt_y</p:attrName>
                                        </p:attrNameLst>
                                      </p:cBhvr>
                                    </p:anim>
                                    <p:animRot by="21600000">
                                      <p:cBhvr>
                                        <p:cTn id="66" dur="1000" fill="hold">
                                          <p:stCondLst>
                                            <p:cond delay="0"/>
                                          </p:stCondLst>
                                        </p:cTn>
                                        <p:tgtEl>
                                          <p:spTgt spid="22"/>
                                        </p:tgtEl>
                                        <p:attrNameLst>
                                          <p:attrName>r</p:attrName>
                                        </p:attrNameLst>
                                      </p:cBhvr>
                                    </p:animRot>
                                  </p:childTnLst>
                                </p:cTn>
                              </p:par>
                            </p:childTnLst>
                          </p:cTn>
                        </p:par>
                        <p:par>
                          <p:cTn id="67" fill="hold">
                            <p:stCondLst>
                              <p:cond delay="16900"/>
                            </p:stCondLst>
                            <p:childTnLst>
                              <p:par>
                                <p:cTn id="68" presetID="56" presetClass="entr" presetSubtype="0" fill="hold" grpId="0" nodeType="afterEffect">
                                  <p:stCondLst>
                                    <p:cond delay="0"/>
                                  </p:stCondLst>
                                  <p:iterate type="lt">
                                    <p:tmPct val="10000"/>
                                  </p:iterate>
                                  <p:childTnLst>
                                    <p:set>
                                      <p:cBhvr>
                                        <p:cTn id="69" dur="1" fill="hold">
                                          <p:stCondLst>
                                            <p:cond delay="0"/>
                                          </p:stCondLst>
                                        </p:cTn>
                                        <p:tgtEl>
                                          <p:spTgt spid="23"/>
                                        </p:tgtEl>
                                        <p:attrNameLst>
                                          <p:attrName>style.visibility</p:attrName>
                                        </p:attrNameLst>
                                      </p:cBhvr>
                                      <p:to>
                                        <p:strVal val="visible"/>
                                      </p:to>
                                    </p:set>
                                    <p:anim by="(-#ppt_w*2)" calcmode="lin" valueType="num">
                                      <p:cBhvr rctx="PPT">
                                        <p:cTn id="70" dur="500" autoRev="1" fill="hold">
                                          <p:stCondLst>
                                            <p:cond delay="0"/>
                                          </p:stCondLst>
                                        </p:cTn>
                                        <p:tgtEl>
                                          <p:spTgt spid="23"/>
                                        </p:tgtEl>
                                        <p:attrNameLst>
                                          <p:attrName>ppt_w</p:attrName>
                                        </p:attrNameLst>
                                      </p:cBhvr>
                                    </p:anim>
                                    <p:anim by="(#ppt_w*0.50)" calcmode="lin" valueType="num">
                                      <p:cBhvr>
                                        <p:cTn id="71" dur="500" decel="50000" autoRev="1" fill="hold">
                                          <p:stCondLst>
                                            <p:cond delay="0"/>
                                          </p:stCondLst>
                                        </p:cTn>
                                        <p:tgtEl>
                                          <p:spTgt spid="23"/>
                                        </p:tgtEl>
                                        <p:attrNameLst>
                                          <p:attrName>ppt_x</p:attrName>
                                        </p:attrNameLst>
                                      </p:cBhvr>
                                    </p:anim>
                                    <p:anim from="(-#ppt_h/2)" to="(#ppt_y)" calcmode="lin" valueType="num">
                                      <p:cBhvr>
                                        <p:cTn id="72" dur="1000" fill="hold">
                                          <p:stCondLst>
                                            <p:cond delay="0"/>
                                          </p:stCondLst>
                                        </p:cTn>
                                        <p:tgtEl>
                                          <p:spTgt spid="23"/>
                                        </p:tgtEl>
                                        <p:attrNameLst>
                                          <p:attrName>ppt_y</p:attrName>
                                        </p:attrNameLst>
                                      </p:cBhvr>
                                    </p:anim>
                                    <p:animRot by="21600000">
                                      <p:cBhvr>
                                        <p:cTn id="73" dur="1000" fill="hold">
                                          <p:stCondLst>
                                            <p:cond delay="0"/>
                                          </p:stCondLst>
                                        </p:cTn>
                                        <p:tgtEl>
                                          <p:spTgt spid="23"/>
                                        </p:tgtEl>
                                        <p:attrNameLst>
                                          <p:attrName>r</p:attrName>
                                        </p:attrNameLst>
                                      </p:cBhvr>
                                    </p:animRot>
                                  </p:childTnLst>
                                </p:cTn>
                              </p:par>
                            </p:childTnLst>
                          </p:cTn>
                        </p:par>
                        <p:par>
                          <p:cTn id="74" fill="hold">
                            <p:stCondLst>
                              <p:cond delay="20200"/>
                            </p:stCondLst>
                            <p:childTnLst>
                              <p:par>
                                <p:cTn id="75" presetID="56" presetClass="entr" presetSubtype="0" fill="hold" grpId="0" nodeType="afterEffect">
                                  <p:stCondLst>
                                    <p:cond delay="0"/>
                                  </p:stCondLst>
                                  <p:iterate type="lt">
                                    <p:tmPct val="10000"/>
                                  </p:iterate>
                                  <p:childTnLst>
                                    <p:set>
                                      <p:cBhvr>
                                        <p:cTn id="76" dur="1" fill="hold">
                                          <p:stCondLst>
                                            <p:cond delay="0"/>
                                          </p:stCondLst>
                                        </p:cTn>
                                        <p:tgtEl>
                                          <p:spTgt spid="24"/>
                                        </p:tgtEl>
                                        <p:attrNameLst>
                                          <p:attrName>style.visibility</p:attrName>
                                        </p:attrNameLst>
                                      </p:cBhvr>
                                      <p:to>
                                        <p:strVal val="visible"/>
                                      </p:to>
                                    </p:set>
                                    <p:anim by="(-#ppt_w*2)" calcmode="lin" valueType="num">
                                      <p:cBhvr rctx="PPT">
                                        <p:cTn id="77" dur="500" autoRev="1" fill="hold">
                                          <p:stCondLst>
                                            <p:cond delay="0"/>
                                          </p:stCondLst>
                                        </p:cTn>
                                        <p:tgtEl>
                                          <p:spTgt spid="24"/>
                                        </p:tgtEl>
                                        <p:attrNameLst>
                                          <p:attrName>ppt_w</p:attrName>
                                        </p:attrNameLst>
                                      </p:cBhvr>
                                    </p:anim>
                                    <p:anim by="(#ppt_w*0.50)" calcmode="lin" valueType="num">
                                      <p:cBhvr>
                                        <p:cTn id="78" dur="500" decel="50000" autoRev="1" fill="hold">
                                          <p:stCondLst>
                                            <p:cond delay="0"/>
                                          </p:stCondLst>
                                        </p:cTn>
                                        <p:tgtEl>
                                          <p:spTgt spid="24"/>
                                        </p:tgtEl>
                                        <p:attrNameLst>
                                          <p:attrName>ppt_x</p:attrName>
                                        </p:attrNameLst>
                                      </p:cBhvr>
                                    </p:anim>
                                    <p:anim from="(-#ppt_h/2)" to="(#ppt_y)" calcmode="lin" valueType="num">
                                      <p:cBhvr>
                                        <p:cTn id="79" dur="1000" fill="hold">
                                          <p:stCondLst>
                                            <p:cond delay="0"/>
                                          </p:stCondLst>
                                        </p:cTn>
                                        <p:tgtEl>
                                          <p:spTgt spid="24"/>
                                        </p:tgtEl>
                                        <p:attrNameLst>
                                          <p:attrName>ppt_y</p:attrName>
                                        </p:attrNameLst>
                                      </p:cBhvr>
                                    </p:anim>
                                    <p:animRot by="21600000">
                                      <p:cBhvr>
                                        <p:cTn id="80" dur="1000" fill="hold">
                                          <p:stCondLst>
                                            <p:cond delay="0"/>
                                          </p:stCondLst>
                                        </p:cTn>
                                        <p:tgtEl>
                                          <p:spTgt spid="24"/>
                                        </p:tgtEl>
                                        <p:attrNameLst>
                                          <p:attrName>r</p:attrName>
                                        </p:attrNameLst>
                                      </p:cBhvr>
                                    </p:animRot>
                                  </p:childTnLst>
                                </p:cTn>
                              </p:par>
                            </p:childTnLst>
                          </p:cTn>
                        </p:par>
                        <p:par>
                          <p:cTn id="81" fill="hold">
                            <p:stCondLst>
                              <p:cond delay="23800"/>
                            </p:stCondLst>
                            <p:childTnLst>
                              <p:par>
                                <p:cTn id="82" presetID="56" presetClass="entr" presetSubtype="0" fill="hold" grpId="0" nodeType="afterEffect">
                                  <p:stCondLst>
                                    <p:cond delay="0"/>
                                  </p:stCondLst>
                                  <p:iterate type="lt">
                                    <p:tmPct val="10000"/>
                                  </p:iterate>
                                  <p:childTnLst>
                                    <p:set>
                                      <p:cBhvr>
                                        <p:cTn id="83" dur="1" fill="hold">
                                          <p:stCondLst>
                                            <p:cond delay="0"/>
                                          </p:stCondLst>
                                        </p:cTn>
                                        <p:tgtEl>
                                          <p:spTgt spid="25"/>
                                        </p:tgtEl>
                                        <p:attrNameLst>
                                          <p:attrName>style.visibility</p:attrName>
                                        </p:attrNameLst>
                                      </p:cBhvr>
                                      <p:to>
                                        <p:strVal val="visible"/>
                                      </p:to>
                                    </p:set>
                                    <p:anim by="(-#ppt_w*2)" calcmode="lin" valueType="num">
                                      <p:cBhvr rctx="PPT">
                                        <p:cTn id="84" dur="500" autoRev="1" fill="hold">
                                          <p:stCondLst>
                                            <p:cond delay="0"/>
                                          </p:stCondLst>
                                        </p:cTn>
                                        <p:tgtEl>
                                          <p:spTgt spid="25"/>
                                        </p:tgtEl>
                                        <p:attrNameLst>
                                          <p:attrName>ppt_w</p:attrName>
                                        </p:attrNameLst>
                                      </p:cBhvr>
                                    </p:anim>
                                    <p:anim by="(#ppt_w*0.50)" calcmode="lin" valueType="num">
                                      <p:cBhvr>
                                        <p:cTn id="85" dur="500" decel="50000" autoRev="1" fill="hold">
                                          <p:stCondLst>
                                            <p:cond delay="0"/>
                                          </p:stCondLst>
                                        </p:cTn>
                                        <p:tgtEl>
                                          <p:spTgt spid="25"/>
                                        </p:tgtEl>
                                        <p:attrNameLst>
                                          <p:attrName>ppt_x</p:attrName>
                                        </p:attrNameLst>
                                      </p:cBhvr>
                                    </p:anim>
                                    <p:anim from="(-#ppt_h/2)" to="(#ppt_y)" calcmode="lin" valueType="num">
                                      <p:cBhvr>
                                        <p:cTn id="86" dur="1000" fill="hold">
                                          <p:stCondLst>
                                            <p:cond delay="0"/>
                                          </p:stCondLst>
                                        </p:cTn>
                                        <p:tgtEl>
                                          <p:spTgt spid="25"/>
                                        </p:tgtEl>
                                        <p:attrNameLst>
                                          <p:attrName>ppt_y</p:attrName>
                                        </p:attrNameLst>
                                      </p:cBhvr>
                                    </p:anim>
                                    <p:animRot by="21600000">
                                      <p:cBhvr>
                                        <p:cTn id="87" dur="1000" fill="hold">
                                          <p:stCondLst>
                                            <p:cond delay="0"/>
                                          </p:stCondLst>
                                        </p:cTn>
                                        <p:tgtEl>
                                          <p:spTgt spid="25"/>
                                        </p:tgtEl>
                                        <p:attrNameLst>
                                          <p:attrName>r</p:attrName>
                                        </p:attrNameLst>
                                      </p:cBhvr>
                                    </p:animRot>
                                  </p:childTnLst>
                                </p:cTn>
                              </p:par>
                            </p:childTnLst>
                          </p:cTn>
                        </p:par>
                        <p:par>
                          <p:cTn id="88" fill="hold">
                            <p:stCondLst>
                              <p:cond delay="26400"/>
                            </p:stCondLst>
                            <p:childTnLst>
                              <p:par>
                                <p:cTn id="89" presetID="56" presetClass="entr" presetSubtype="0" fill="hold" grpId="0" nodeType="afterEffect">
                                  <p:stCondLst>
                                    <p:cond delay="0"/>
                                  </p:stCondLst>
                                  <p:iterate type="lt">
                                    <p:tmPct val="10000"/>
                                  </p:iterate>
                                  <p:childTnLst>
                                    <p:set>
                                      <p:cBhvr>
                                        <p:cTn id="90" dur="1" fill="hold">
                                          <p:stCondLst>
                                            <p:cond delay="0"/>
                                          </p:stCondLst>
                                        </p:cTn>
                                        <p:tgtEl>
                                          <p:spTgt spid="26"/>
                                        </p:tgtEl>
                                        <p:attrNameLst>
                                          <p:attrName>style.visibility</p:attrName>
                                        </p:attrNameLst>
                                      </p:cBhvr>
                                      <p:to>
                                        <p:strVal val="visible"/>
                                      </p:to>
                                    </p:set>
                                    <p:anim by="(-#ppt_w*2)" calcmode="lin" valueType="num">
                                      <p:cBhvr rctx="PPT">
                                        <p:cTn id="91" dur="500" autoRev="1" fill="hold">
                                          <p:stCondLst>
                                            <p:cond delay="0"/>
                                          </p:stCondLst>
                                        </p:cTn>
                                        <p:tgtEl>
                                          <p:spTgt spid="26"/>
                                        </p:tgtEl>
                                        <p:attrNameLst>
                                          <p:attrName>ppt_w</p:attrName>
                                        </p:attrNameLst>
                                      </p:cBhvr>
                                    </p:anim>
                                    <p:anim by="(#ppt_w*0.50)" calcmode="lin" valueType="num">
                                      <p:cBhvr>
                                        <p:cTn id="92" dur="500" decel="50000" autoRev="1" fill="hold">
                                          <p:stCondLst>
                                            <p:cond delay="0"/>
                                          </p:stCondLst>
                                        </p:cTn>
                                        <p:tgtEl>
                                          <p:spTgt spid="26"/>
                                        </p:tgtEl>
                                        <p:attrNameLst>
                                          <p:attrName>ppt_x</p:attrName>
                                        </p:attrNameLst>
                                      </p:cBhvr>
                                    </p:anim>
                                    <p:anim from="(-#ppt_h/2)" to="(#ppt_y)" calcmode="lin" valueType="num">
                                      <p:cBhvr>
                                        <p:cTn id="93" dur="1000" fill="hold">
                                          <p:stCondLst>
                                            <p:cond delay="0"/>
                                          </p:stCondLst>
                                        </p:cTn>
                                        <p:tgtEl>
                                          <p:spTgt spid="26"/>
                                        </p:tgtEl>
                                        <p:attrNameLst>
                                          <p:attrName>ppt_y</p:attrName>
                                        </p:attrNameLst>
                                      </p:cBhvr>
                                    </p:anim>
                                    <p:animRot by="21600000">
                                      <p:cBhvr>
                                        <p:cTn id="94" dur="1000" fill="hold">
                                          <p:stCondLst>
                                            <p:cond delay="0"/>
                                          </p:stCondLst>
                                        </p:cTn>
                                        <p:tgtEl>
                                          <p:spTgt spid="26"/>
                                        </p:tgtEl>
                                        <p:attrNameLst>
                                          <p:attrName>r</p:attrName>
                                        </p:attrNameLst>
                                      </p:cBhvr>
                                    </p:animRot>
                                  </p:childTnLst>
                                </p:cTn>
                              </p:par>
                            </p:childTnLst>
                          </p:cTn>
                        </p:par>
                        <p:par>
                          <p:cTn id="95" fill="hold">
                            <p:stCondLst>
                              <p:cond delay="2910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27"/>
                                        </p:tgtEl>
                                        <p:attrNameLst>
                                          <p:attrName>style.visibility</p:attrName>
                                        </p:attrNameLst>
                                      </p:cBhvr>
                                      <p:to>
                                        <p:strVal val="visible"/>
                                      </p:to>
                                    </p:set>
                                    <p:anim by="(-#ppt_w*2)" calcmode="lin" valueType="num">
                                      <p:cBhvr rctx="PPT">
                                        <p:cTn id="98" dur="500" autoRev="1" fill="hold">
                                          <p:stCondLst>
                                            <p:cond delay="0"/>
                                          </p:stCondLst>
                                        </p:cTn>
                                        <p:tgtEl>
                                          <p:spTgt spid="27"/>
                                        </p:tgtEl>
                                        <p:attrNameLst>
                                          <p:attrName>ppt_w</p:attrName>
                                        </p:attrNameLst>
                                      </p:cBhvr>
                                    </p:anim>
                                    <p:anim by="(#ppt_w*0.50)" calcmode="lin" valueType="num">
                                      <p:cBhvr>
                                        <p:cTn id="99" dur="500" decel="50000" autoRev="1" fill="hold">
                                          <p:stCondLst>
                                            <p:cond delay="0"/>
                                          </p:stCondLst>
                                        </p:cTn>
                                        <p:tgtEl>
                                          <p:spTgt spid="27"/>
                                        </p:tgtEl>
                                        <p:attrNameLst>
                                          <p:attrName>ppt_x</p:attrName>
                                        </p:attrNameLst>
                                      </p:cBhvr>
                                    </p:anim>
                                    <p:anim from="(-#ppt_h/2)" to="(#ppt_y)" calcmode="lin" valueType="num">
                                      <p:cBhvr>
                                        <p:cTn id="100" dur="1000" fill="hold">
                                          <p:stCondLst>
                                            <p:cond delay="0"/>
                                          </p:stCondLst>
                                        </p:cTn>
                                        <p:tgtEl>
                                          <p:spTgt spid="27"/>
                                        </p:tgtEl>
                                        <p:attrNameLst>
                                          <p:attrName>ppt_y</p:attrName>
                                        </p:attrNameLst>
                                      </p:cBhvr>
                                    </p:anim>
                                    <p:animRot by="21600000">
                                      <p:cBhvr>
                                        <p:cTn id="101" dur="1000" fill="hold">
                                          <p:stCondLst>
                                            <p:cond delay="0"/>
                                          </p:stCondLst>
                                        </p:cTn>
                                        <p:tgtEl>
                                          <p:spTgt spid="27"/>
                                        </p:tgtEl>
                                        <p:attrNameLst>
                                          <p:attrName>r</p:attrName>
                                        </p:attrNameLst>
                                      </p:cBhvr>
                                    </p:animRot>
                                  </p:childTnLst>
                                </p:cTn>
                              </p:par>
                            </p:childTnLst>
                          </p:cTn>
                        </p:par>
                        <p:par>
                          <p:cTn id="102" fill="hold">
                            <p:stCondLst>
                              <p:cond delay="30600"/>
                            </p:stCondLst>
                            <p:childTnLst>
                              <p:par>
                                <p:cTn id="103" presetID="56" presetClass="entr" presetSubtype="0" fill="hold" grpId="0" nodeType="afterEffect">
                                  <p:stCondLst>
                                    <p:cond delay="0"/>
                                  </p:stCondLst>
                                  <p:iterate type="lt">
                                    <p:tmPct val="10000"/>
                                  </p:iterate>
                                  <p:childTnLst>
                                    <p:set>
                                      <p:cBhvr>
                                        <p:cTn id="104" dur="1" fill="hold">
                                          <p:stCondLst>
                                            <p:cond delay="0"/>
                                          </p:stCondLst>
                                        </p:cTn>
                                        <p:tgtEl>
                                          <p:spTgt spid="28"/>
                                        </p:tgtEl>
                                        <p:attrNameLst>
                                          <p:attrName>style.visibility</p:attrName>
                                        </p:attrNameLst>
                                      </p:cBhvr>
                                      <p:to>
                                        <p:strVal val="visible"/>
                                      </p:to>
                                    </p:set>
                                    <p:anim by="(-#ppt_w*2)" calcmode="lin" valueType="num">
                                      <p:cBhvr rctx="PPT">
                                        <p:cTn id="105" dur="500" autoRev="1" fill="hold">
                                          <p:stCondLst>
                                            <p:cond delay="0"/>
                                          </p:stCondLst>
                                        </p:cTn>
                                        <p:tgtEl>
                                          <p:spTgt spid="28"/>
                                        </p:tgtEl>
                                        <p:attrNameLst>
                                          <p:attrName>ppt_w</p:attrName>
                                        </p:attrNameLst>
                                      </p:cBhvr>
                                    </p:anim>
                                    <p:anim by="(#ppt_w*0.50)" calcmode="lin" valueType="num">
                                      <p:cBhvr>
                                        <p:cTn id="106" dur="500" decel="50000" autoRev="1" fill="hold">
                                          <p:stCondLst>
                                            <p:cond delay="0"/>
                                          </p:stCondLst>
                                        </p:cTn>
                                        <p:tgtEl>
                                          <p:spTgt spid="28"/>
                                        </p:tgtEl>
                                        <p:attrNameLst>
                                          <p:attrName>ppt_x</p:attrName>
                                        </p:attrNameLst>
                                      </p:cBhvr>
                                    </p:anim>
                                    <p:anim from="(-#ppt_h/2)" to="(#ppt_y)" calcmode="lin" valueType="num">
                                      <p:cBhvr>
                                        <p:cTn id="107" dur="1000" fill="hold">
                                          <p:stCondLst>
                                            <p:cond delay="0"/>
                                          </p:stCondLst>
                                        </p:cTn>
                                        <p:tgtEl>
                                          <p:spTgt spid="28"/>
                                        </p:tgtEl>
                                        <p:attrNameLst>
                                          <p:attrName>ppt_y</p:attrName>
                                        </p:attrNameLst>
                                      </p:cBhvr>
                                    </p:anim>
                                    <p:animRot by="21600000">
                                      <p:cBhvr>
                                        <p:cTn id="108" dur="1000" fill="hold">
                                          <p:stCondLst>
                                            <p:cond delay="0"/>
                                          </p:stCondLst>
                                        </p:cTn>
                                        <p:tgtEl>
                                          <p:spTgt spid="28"/>
                                        </p:tgtEl>
                                        <p:attrNameLst>
                                          <p:attrName>r</p:attrName>
                                        </p:attrNameLst>
                                      </p:cBhvr>
                                    </p:animRot>
                                  </p:childTnLst>
                                </p:cTn>
                              </p:par>
                            </p:childTnLst>
                          </p:cTn>
                        </p:par>
                        <p:par>
                          <p:cTn id="109" fill="hold">
                            <p:stCondLst>
                              <p:cond delay="32300"/>
                            </p:stCondLst>
                            <p:childTnLst>
                              <p:par>
                                <p:cTn id="110" presetID="56" presetClass="entr" presetSubtype="0" fill="hold" grpId="0" nodeType="afterEffect">
                                  <p:stCondLst>
                                    <p:cond delay="0"/>
                                  </p:stCondLst>
                                  <p:iterate type="lt">
                                    <p:tmPct val="10000"/>
                                  </p:iterate>
                                  <p:childTnLst>
                                    <p:set>
                                      <p:cBhvr>
                                        <p:cTn id="111" dur="1" fill="hold">
                                          <p:stCondLst>
                                            <p:cond delay="0"/>
                                          </p:stCondLst>
                                        </p:cTn>
                                        <p:tgtEl>
                                          <p:spTgt spid="29"/>
                                        </p:tgtEl>
                                        <p:attrNameLst>
                                          <p:attrName>style.visibility</p:attrName>
                                        </p:attrNameLst>
                                      </p:cBhvr>
                                      <p:to>
                                        <p:strVal val="visible"/>
                                      </p:to>
                                    </p:set>
                                    <p:anim by="(-#ppt_w*2)" calcmode="lin" valueType="num">
                                      <p:cBhvr rctx="PPT">
                                        <p:cTn id="112" dur="500" autoRev="1" fill="hold">
                                          <p:stCondLst>
                                            <p:cond delay="0"/>
                                          </p:stCondLst>
                                        </p:cTn>
                                        <p:tgtEl>
                                          <p:spTgt spid="29"/>
                                        </p:tgtEl>
                                        <p:attrNameLst>
                                          <p:attrName>ppt_w</p:attrName>
                                        </p:attrNameLst>
                                      </p:cBhvr>
                                    </p:anim>
                                    <p:anim by="(#ppt_w*0.50)" calcmode="lin" valueType="num">
                                      <p:cBhvr>
                                        <p:cTn id="113" dur="500" decel="50000" autoRev="1" fill="hold">
                                          <p:stCondLst>
                                            <p:cond delay="0"/>
                                          </p:stCondLst>
                                        </p:cTn>
                                        <p:tgtEl>
                                          <p:spTgt spid="29"/>
                                        </p:tgtEl>
                                        <p:attrNameLst>
                                          <p:attrName>ppt_x</p:attrName>
                                        </p:attrNameLst>
                                      </p:cBhvr>
                                    </p:anim>
                                    <p:anim from="(-#ppt_h/2)" to="(#ppt_y)" calcmode="lin" valueType="num">
                                      <p:cBhvr>
                                        <p:cTn id="114" dur="1000" fill="hold">
                                          <p:stCondLst>
                                            <p:cond delay="0"/>
                                          </p:stCondLst>
                                        </p:cTn>
                                        <p:tgtEl>
                                          <p:spTgt spid="29"/>
                                        </p:tgtEl>
                                        <p:attrNameLst>
                                          <p:attrName>ppt_y</p:attrName>
                                        </p:attrNameLst>
                                      </p:cBhvr>
                                    </p:anim>
                                    <p:animRot by="21600000">
                                      <p:cBhvr>
                                        <p:cTn id="115"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P spid="17" grpId="0"/>
      <p:bldP spid="18" grpId="0"/>
      <p:bldP spid="19" grpId="0"/>
      <p:bldP spid="20" grpId="0"/>
      <p:bldP spid="22" grpId="0"/>
      <p:bldP spid="23" grpId="0"/>
      <p:bldP spid="24" grpId="0"/>
      <p:bldP spid="25" grpId="0"/>
      <p:bldP spid="26"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8D39F6E1-2747-EC49-A9FD-20976CBFBF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5722" r="5722"/>
          <a:stretch>
            <a:fillRect/>
          </a:stretch>
        </p:blipFill>
        <p:spPr>
          <a:xfrm>
            <a:off x="0" y="0"/>
            <a:ext cx="24384000" cy="17153467"/>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6737350" y="1511719"/>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8" name="Αριθμός σλάιντ" hidden="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35</a:t>
            </a:fld>
            <a:endParaRPr/>
          </a:p>
        </p:txBody>
      </p:sp>
      <p:sp>
        <p:nvSpPr>
          <p:cNvPr id="4" name="TextBox 3">
            <a:extLst>
              <a:ext uri="{FF2B5EF4-FFF2-40B4-BE49-F238E27FC236}">
                <a16:creationId xmlns:a16="http://schemas.microsoft.com/office/drawing/2014/main" id="{091D6E50-9911-764D-B266-0F4A726FDF1D}"/>
              </a:ext>
            </a:extLst>
          </p:cNvPr>
          <p:cNvSpPr txBox="1"/>
          <p:nvPr/>
        </p:nvSpPr>
        <p:spPr>
          <a:xfrm>
            <a:off x="8382000" y="7975600"/>
            <a:ext cx="184731" cy="369332"/>
          </a:xfrm>
          <a:prstGeom prst="rect">
            <a:avLst/>
          </a:prstGeom>
          <a:noFill/>
        </p:spPr>
        <p:txBody>
          <a:bodyPr wrap="none" rtlCol="0">
            <a:spAutoFit/>
          </a:bodyPr>
          <a:lstStyle/>
          <a:p>
            <a:endParaRPr lang="el-GR" dirty="0"/>
          </a:p>
        </p:txBody>
      </p:sp>
    </p:spTree>
    <p:extLst>
      <p:ext uri="{BB962C8B-B14F-4D97-AF65-F5344CB8AC3E}">
        <p14:creationId xmlns:p14="http://schemas.microsoft.com/office/powerpoint/2010/main" val="2521694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18" name="Straight Connector 17">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How to Use Python Lambda Functions – Real Python">
            <a:extLst>
              <a:ext uri="{FF2B5EF4-FFF2-40B4-BE49-F238E27FC236}">
                <a16:creationId xmlns:a16="http://schemas.microsoft.com/office/drawing/2014/main" id="{2E21EBF3-915D-954D-A9B5-C61CC2608B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24383980" cy="13715990"/>
          </a:xfrm>
          <a:prstGeom prst="rect">
            <a:avLst/>
          </a:prstGeom>
          <a:solidFill>
            <a:srgbClr val="FFFFFF"/>
          </a:solidFill>
        </p:spPr>
      </p:pic>
    </p:spTree>
    <p:extLst>
      <p:ext uri="{BB962C8B-B14F-4D97-AF65-F5344CB8AC3E}">
        <p14:creationId xmlns:p14="http://schemas.microsoft.com/office/powerpoint/2010/main" val="28412540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812800" y="546100"/>
            <a:ext cx="22479000" cy="12471400"/>
          </a:xfrm>
          <a:prstGeom prst="rect">
            <a:avLst/>
          </a:prstGeom>
        </p:spPr>
        <p:txBody>
          <a:bodyPr anchor="ctr">
            <a:normAutofit/>
          </a:bodyPr>
          <a:lstStyle/>
          <a:p>
            <a:pPr marL="0" indent="0" algn="ctr" defTabSz="808990">
              <a:spcBef>
                <a:spcPts val="3300"/>
              </a:spcBef>
              <a:buClrTx/>
              <a:buSzTx/>
              <a:buFontTx/>
              <a:buNone/>
              <a:defRPr sz="4900"/>
            </a:pPr>
            <a:r>
              <a:rPr lang="el-GR" sz="8800" dirty="0">
                <a:solidFill>
                  <a:srgbClr val="00B050"/>
                </a:solidFill>
              </a:rPr>
              <a:t>Καλώς ήλθατε στο Κατάστημά μας.</a:t>
            </a:r>
            <a:br>
              <a:rPr lang="el-GR" sz="8800" dirty="0">
                <a:solidFill>
                  <a:srgbClr val="00B050"/>
                </a:solidFill>
              </a:rPr>
            </a:br>
            <a:r>
              <a:rPr lang="el-GR" sz="8800" dirty="0">
                <a:solidFill>
                  <a:srgbClr val="00B050"/>
                </a:solidFill>
              </a:rPr>
              <a:t>Σε ειδική προσφορά θα βρείτε το μανταρίνι.</a:t>
            </a:r>
            <a:br>
              <a:rPr lang="el-GR" sz="8800" dirty="0">
                <a:solidFill>
                  <a:srgbClr val="00B050"/>
                </a:solidFill>
              </a:rPr>
            </a:br>
            <a:r>
              <a:rPr lang="el-GR" sz="8800" dirty="0">
                <a:solidFill>
                  <a:srgbClr val="00B050"/>
                </a:solidFill>
              </a:rPr>
              <a:t>Ευχαριστούμε για την προτίμησή σας!</a:t>
            </a:r>
            <a:endParaRPr lang="en-US" sz="8800" dirty="0">
              <a:solidFill>
                <a:srgbClr val="00B050"/>
              </a:solidFill>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149">
                                            <p:txEl>
                                              <p:pRg st="0" end="0"/>
                                            </p:txEl>
                                          </p:spTgt>
                                        </p:tgtEl>
                                        <p:attrNameLst>
                                          <p:attrName>ppt_w</p:attrName>
                                        </p:attrNameLst>
                                      </p:cBhvr>
                                    </p:anim>
                                    <p:anim by="(#ppt_w*0.50)" calcmode="lin" valueType="num">
                                      <p:cBhvr>
                                        <p:cTn id="8" dur="250" decel="50000" autoRev="1" fill="hold">
                                          <p:stCondLst>
                                            <p:cond delay="0"/>
                                          </p:stCondLst>
                                        </p:cTn>
                                        <p:tgtEl>
                                          <p:spTgt spid="149">
                                            <p:txEl>
                                              <p:pRg st="0" end="0"/>
                                            </p:txEl>
                                          </p:spTgt>
                                        </p:tgtEl>
                                        <p:attrNameLst>
                                          <p:attrName>ppt_x</p:attrName>
                                        </p:attrNameLst>
                                      </p:cBhvr>
                                    </p:anim>
                                    <p:anim from="(-#ppt_h/2)" to="(#ppt_y)" calcmode="lin" valueType="num">
                                      <p:cBhvr>
                                        <p:cTn id="9" dur="500" fill="hold">
                                          <p:stCondLst>
                                            <p:cond delay="0"/>
                                          </p:stCondLst>
                                        </p:cTn>
                                        <p:tgtEl>
                                          <p:spTgt spid="149">
                                            <p:txEl>
                                              <p:pRg st="0" end="0"/>
                                            </p:txEl>
                                          </p:spTgt>
                                        </p:tgtEl>
                                        <p:attrNameLst>
                                          <p:attrName>ppt_y</p:attrName>
                                        </p:attrNameLst>
                                      </p:cBhvr>
                                    </p:anim>
                                    <p:animRot by="21600000">
                                      <p:cBhvr>
                                        <p:cTn id="10" dur="500" fill="hold">
                                          <p:stCondLst>
                                            <p:cond delay="0"/>
                                          </p:stCondLst>
                                        </p:cTn>
                                        <p:tgtEl>
                                          <p:spTgt spid="14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94468F66-5816-264F-B044-A20EA4C68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7"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96BA45-8E0A-7047-AB6F-00484699978F}"/>
              </a:ext>
            </a:extLst>
          </p:cNvPr>
          <p:cNvSpPr txBox="1"/>
          <p:nvPr/>
        </p:nvSpPr>
        <p:spPr>
          <a:xfrm>
            <a:off x="4722753" y="524545"/>
            <a:ext cx="13540758" cy="93512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66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66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66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66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66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66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40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2">
                                            <p:txEl>
                                              <p:pRg st="0" end="0"/>
                                            </p:txEl>
                                          </p:spTgt>
                                        </p:tgtEl>
                                        <p:attrNameLst>
                                          <p:attrName>ppt_w</p:attrName>
                                        </p:attrNameLst>
                                      </p:cBhvr>
                                    </p:anim>
                                    <p:anim by="(#ppt_w*0.50)" calcmode="lin" valueType="num">
                                      <p:cBhvr>
                                        <p:cTn id="8" dur="250" decel="50000" autoRev="1" fill="hold">
                                          <p:stCondLst>
                                            <p:cond delay="0"/>
                                          </p:stCondLst>
                                        </p:cTn>
                                        <p:tgtEl>
                                          <p:spTgt spid="2">
                                            <p:txEl>
                                              <p:pRg st="0" end="0"/>
                                            </p:txEl>
                                          </p:spTgt>
                                        </p:tgtEl>
                                        <p:attrNameLst>
                                          <p:attrName>ppt_x</p:attrName>
                                        </p:attrNameLst>
                                      </p:cBhvr>
                                    </p:anim>
                                    <p:anim from="(-#ppt_h/2)" to="(#ppt_y)" calcmode="lin" valueType="num">
                                      <p:cBhvr>
                                        <p:cTn id="9" dur="500" fill="hold">
                                          <p:stCondLst>
                                            <p:cond delay="0"/>
                                          </p:stCondLst>
                                        </p:cTn>
                                        <p:tgtEl>
                                          <p:spTgt spid="2">
                                            <p:txEl>
                                              <p:pRg st="0" end="0"/>
                                            </p:txEl>
                                          </p:spTgt>
                                        </p:tgtEl>
                                        <p:attrNameLst>
                                          <p:attrName>ppt_y</p:attrName>
                                        </p:attrNameLst>
                                      </p:cBhvr>
                                    </p:anim>
                                    <p:animRot by="21600000">
                                      <p:cBhvr>
                                        <p:cTn id="10" dur="500" fill="hold">
                                          <p:stCondLst>
                                            <p:cond delay="0"/>
                                          </p:stCondLst>
                                        </p:cTn>
                                        <p:tgtEl>
                                          <p:spTgt spid="2">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2">
                                            <p:txEl>
                                              <p:pRg st="1" end="1"/>
                                            </p:txEl>
                                          </p:spTgt>
                                        </p:tgtEl>
                                        <p:attrNameLst>
                                          <p:attrName>style.visibility</p:attrName>
                                        </p:attrNameLst>
                                      </p:cBhvr>
                                      <p:to>
                                        <p:strVal val="visible"/>
                                      </p:to>
                                    </p:set>
                                    <p:anim by="(-#ppt_w*2)" calcmode="lin" valueType="num">
                                      <p:cBhvr rctx="PPT">
                                        <p:cTn id="15" dur="250" autoRev="1" fill="hold">
                                          <p:stCondLst>
                                            <p:cond delay="0"/>
                                          </p:stCondLst>
                                        </p:cTn>
                                        <p:tgtEl>
                                          <p:spTgt spid="2">
                                            <p:txEl>
                                              <p:pRg st="1" end="1"/>
                                            </p:txEl>
                                          </p:spTgt>
                                        </p:tgtEl>
                                        <p:attrNameLst>
                                          <p:attrName>ppt_w</p:attrName>
                                        </p:attrNameLst>
                                      </p:cBhvr>
                                    </p:anim>
                                    <p:anim by="(#ppt_w*0.50)" calcmode="lin" valueType="num">
                                      <p:cBhvr>
                                        <p:cTn id="16" dur="250" decel="50000" autoRev="1" fill="hold">
                                          <p:stCondLst>
                                            <p:cond delay="0"/>
                                          </p:stCondLst>
                                        </p:cTn>
                                        <p:tgtEl>
                                          <p:spTgt spid="2">
                                            <p:txEl>
                                              <p:pRg st="1" end="1"/>
                                            </p:txEl>
                                          </p:spTgt>
                                        </p:tgtEl>
                                        <p:attrNameLst>
                                          <p:attrName>ppt_x</p:attrName>
                                        </p:attrNameLst>
                                      </p:cBhvr>
                                    </p:anim>
                                    <p:anim from="(-#ppt_h/2)" to="(#ppt_y)" calcmode="lin" valueType="num">
                                      <p:cBhvr>
                                        <p:cTn id="17" dur="500" fill="hold">
                                          <p:stCondLst>
                                            <p:cond delay="0"/>
                                          </p:stCondLst>
                                        </p:cTn>
                                        <p:tgtEl>
                                          <p:spTgt spid="2">
                                            <p:txEl>
                                              <p:pRg st="1" end="1"/>
                                            </p:txEl>
                                          </p:spTgt>
                                        </p:tgtEl>
                                        <p:attrNameLst>
                                          <p:attrName>ppt_y</p:attrName>
                                        </p:attrNameLst>
                                      </p:cBhvr>
                                    </p:anim>
                                    <p:animRot by="21600000">
                                      <p:cBhvr>
                                        <p:cTn id="18" dur="500" fill="hold">
                                          <p:stCondLst>
                                            <p:cond delay="0"/>
                                          </p:stCondLst>
                                        </p:cTn>
                                        <p:tgtEl>
                                          <p:spTgt spid="2">
                                            <p:txEl>
                                              <p:pRg st="1" end="1"/>
                                            </p:txEl>
                                          </p:spTgt>
                                        </p:tgtEl>
                                        <p:attrNameLst>
                                          <p:attrName>r</p:attrName>
                                        </p:attrNameLst>
                                      </p:cBhvr>
                                    </p:animRo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2">
                                            <p:txEl>
                                              <p:pRg st="2" end="2"/>
                                            </p:txEl>
                                          </p:spTgt>
                                        </p:tgtEl>
                                        <p:attrNameLst>
                                          <p:attrName>style.visibility</p:attrName>
                                        </p:attrNameLst>
                                      </p:cBhvr>
                                      <p:to>
                                        <p:strVal val="visible"/>
                                      </p:to>
                                    </p:set>
                                    <p:anim by="(-#ppt_w*2)" calcmode="lin" valueType="num">
                                      <p:cBhvr rctx="PPT">
                                        <p:cTn id="21" dur="250" autoRev="1" fill="hold">
                                          <p:stCondLst>
                                            <p:cond delay="0"/>
                                          </p:stCondLst>
                                        </p:cTn>
                                        <p:tgtEl>
                                          <p:spTgt spid="2">
                                            <p:txEl>
                                              <p:pRg st="2" end="2"/>
                                            </p:txEl>
                                          </p:spTgt>
                                        </p:tgtEl>
                                        <p:attrNameLst>
                                          <p:attrName>ppt_w</p:attrName>
                                        </p:attrNameLst>
                                      </p:cBhvr>
                                    </p:anim>
                                    <p:anim by="(#ppt_w*0.50)" calcmode="lin" valueType="num">
                                      <p:cBhvr>
                                        <p:cTn id="22" dur="250" decel="50000" autoRev="1" fill="hold">
                                          <p:stCondLst>
                                            <p:cond delay="0"/>
                                          </p:stCondLst>
                                        </p:cTn>
                                        <p:tgtEl>
                                          <p:spTgt spid="2">
                                            <p:txEl>
                                              <p:pRg st="2" end="2"/>
                                            </p:txEl>
                                          </p:spTgt>
                                        </p:tgtEl>
                                        <p:attrNameLst>
                                          <p:attrName>ppt_x</p:attrName>
                                        </p:attrNameLst>
                                      </p:cBhvr>
                                    </p:anim>
                                    <p:anim from="(-#ppt_h/2)" to="(#ppt_y)" calcmode="lin" valueType="num">
                                      <p:cBhvr>
                                        <p:cTn id="23" dur="500" fill="hold">
                                          <p:stCondLst>
                                            <p:cond delay="0"/>
                                          </p:stCondLst>
                                        </p:cTn>
                                        <p:tgtEl>
                                          <p:spTgt spid="2">
                                            <p:txEl>
                                              <p:pRg st="2" end="2"/>
                                            </p:txEl>
                                          </p:spTgt>
                                        </p:tgtEl>
                                        <p:attrNameLst>
                                          <p:attrName>ppt_y</p:attrName>
                                        </p:attrNameLst>
                                      </p:cBhvr>
                                    </p:anim>
                                    <p:animRot by="21600000">
                                      <p:cBhvr>
                                        <p:cTn id="24" dur="500" fill="hold">
                                          <p:stCondLst>
                                            <p:cond delay="0"/>
                                          </p:stCondLst>
                                        </p:cTn>
                                        <p:tgtEl>
                                          <p:spTgt spid="2">
                                            <p:txEl>
                                              <p:pRg st="2" end="2"/>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2">
                                            <p:txEl>
                                              <p:pRg st="3" end="3"/>
                                            </p:txEl>
                                          </p:spTgt>
                                        </p:tgtEl>
                                        <p:attrNameLst>
                                          <p:attrName>style.visibility</p:attrName>
                                        </p:attrNameLst>
                                      </p:cBhvr>
                                      <p:to>
                                        <p:strVal val="visible"/>
                                      </p:to>
                                    </p:set>
                                    <p:anim by="(-#ppt_w*2)" calcmode="lin" valueType="num">
                                      <p:cBhvr rctx="PPT">
                                        <p:cTn id="27" dur="250" autoRev="1" fill="hold">
                                          <p:stCondLst>
                                            <p:cond delay="0"/>
                                          </p:stCondLst>
                                        </p:cTn>
                                        <p:tgtEl>
                                          <p:spTgt spid="2">
                                            <p:txEl>
                                              <p:pRg st="3" end="3"/>
                                            </p:txEl>
                                          </p:spTgt>
                                        </p:tgtEl>
                                        <p:attrNameLst>
                                          <p:attrName>ppt_w</p:attrName>
                                        </p:attrNameLst>
                                      </p:cBhvr>
                                    </p:anim>
                                    <p:anim by="(#ppt_w*0.50)" calcmode="lin" valueType="num">
                                      <p:cBhvr>
                                        <p:cTn id="28" dur="250" decel="50000" autoRev="1" fill="hold">
                                          <p:stCondLst>
                                            <p:cond delay="0"/>
                                          </p:stCondLst>
                                        </p:cTn>
                                        <p:tgtEl>
                                          <p:spTgt spid="2">
                                            <p:txEl>
                                              <p:pRg st="3" end="3"/>
                                            </p:txEl>
                                          </p:spTgt>
                                        </p:tgtEl>
                                        <p:attrNameLst>
                                          <p:attrName>ppt_x</p:attrName>
                                        </p:attrNameLst>
                                      </p:cBhvr>
                                    </p:anim>
                                    <p:anim from="(-#ppt_h/2)" to="(#ppt_y)" calcmode="lin" valueType="num">
                                      <p:cBhvr>
                                        <p:cTn id="29" dur="500" fill="hold">
                                          <p:stCondLst>
                                            <p:cond delay="0"/>
                                          </p:stCondLst>
                                        </p:cTn>
                                        <p:tgtEl>
                                          <p:spTgt spid="2">
                                            <p:txEl>
                                              <p:pRg st="3" end="3"/>
                                            </p:txEl>
                                          </p:spTgt>
                                        </p:tgtEl>
                                        <p:attrNameLst>
                                          <p:attrName>ppt_y</p:attrName>
                                        </p:attrNameLst>
                                      </p:cBhvr>
                                    </p:anim>
                                    <p:animRot by="21600000">
                                      <p:cBhvr>
                                        <p:cTn id="30" dur="500" fill="hold">
                                          <p:stCondLst>
                                            <p:cond delay="0"/>
                                          </p:stCondLst>
                                        </p:cTn>
                                        <p:tgtEl>
                                          <p:spTgt spid="2">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
                                            <p:txEl>
                                              <p:pRg st="5" end="5"/>
                                            </p:txEl>
                                          </p:spTgt>
                                        </p:tgtEl>
                                        <p:attrNameLst>
                                          <p:attrName>style.visibility</p:attrName>
                                        </p:attrNameLst>
                                      </p:cBhvr>
                                      <p:to>
                                        <p:strVal val="visible"/>
                                      </p:to>
                                    </p:set>
                                    <p:anim by="(-#ppt_w*2)" calcmode="lin" valueType="num">
                                      <p:cBhvr rctx="PPT">
                                        <p:cTn id="35" dur="250" autoRev="1" fill="hold">
                                          <p:stCondLst>
                                            <p:cond delay="0"/>
                                          </p:stCondLst>
                                        </p:cTn>
                                        <p:tgtEl>
                                          <p:spTgt spid="2">
                                            <p:txEl>
                                              <p:pRg st="5" end="5"/>
                                            </p:txEl>
                                          </p:spTgt>
                                        </p:tgtEl>
                                        <p:attrNameLst>
                                          <p:attrName>ppt_w</p:attrName>
                                        </p:attrNameLst>
                                      </p:cBhvr>
                                    </p:anim>
                                    <p:anim by="(#ppt_w*0.50)" calcmode="lin" valueType="num">
                                      <p:cBhvr>
                                        <p:cTn id="36" dur="250" decel="50000" autoRev="1" fill="hold">
                                          <p:stCondLst>
                                            <p:cond delay="0"/>
                                          </p:stCondLst>
                                        </p:cTn>
                                        <p:tgtEl>
                                          <p:spTgt spid="2">
                                            <p:txEl>
                                              <p:pRg st="5" end="5"/>
                                            </p:txEl>
                                          </p:spTgt>
                                        </p:tgtEl>
                                        <p:attrNameLst>
                                          <p:attrName>ppt_x</p:attrName>
                                        </p:attrNameLst>
                                      </p:cBhvr>
                                    </p:anim>
                                    <p:anim from="(-#ppt_h/2)" to="(#ppt_y)" calcmode="lin" valueType="num">
                                      <p:cBhvr>
                                        <p:cTn id="37" dur="500" fill="hold">
                                          <p:stCondLst>
                                            <p:cond delay="0"/>
                                          </p:stCondLst>
                                        </p:cTn>
                                        <p:tgtEl>
                                          <p:spTgt spid="2">
                                            <p:txEl>
                                              <p:pRg st="5" end="5"/>
                                            </p:txEl>
                                          </p:spTgt>
                                        </p:tgtEl>
                                        <p:attrNameLst>
                                          <p:attrName>ppt_y</p:attrName>
                                        </p:attrNameLst>
                                      </p:cBhvr>
                                    </p:anim>
                                    <p:animRot by="21600000">
                                      <p:cBhvr>
                                        <p:cTn id="38" dur="500" fill="hold">
                                          <p:stCondLst>
                                            <p:cond delay="0"/>
                                          </p:stCondLst>
                                        </p:cTn>
                                        <p:tgtEl>
                                          <p:spTgt spid="2">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1" name="Picture 140">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143" name="Straight Connector 142">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3558" name="Picture 6" descr="10 Powerful Benefits of Teamwork in the Workplace">
            <a:extLst>
              <a:ext uri="{FF2B5EF4-FFF2-40B4-BE49-F238E27FC236}">
                <a16:creationId xmlns:a16="http://schemas.microsoft.com/office/drawing/2014/main" id="{607F1590-2931-AB46-B969-73DCF5ECC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F9A940EF-29E1-8B42-A9D8-4FA430D99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951" y="-1578349"/>
            <a:ext cx="16872697" cy="16872697"/>
          </a:xfrm>
          <a:prstGeom prst="rect">
            <a:avLst/>
          </a:prstGeom>
          <a:noFill/>
          <a:extLst>
            <a:ext uri="{909E8E84-426E-40DD-AFC4-6F175D3DCCD1}">
              <a14:hiddenFill xmlns:a14="http://schemas.microsoft.com/office/drawing/2010/main">
                <a:solidFill>
                  <a:srgbClr val="FFFFFF"/>
                </a:solidFill>
              </a14:hiddenFill>
            </a:ext>
          </a:extLst>
        </p:spPr>
      </p:pic>
      <p:sp>
        <p:nvSpPr>
          <p:cNvPr id="166"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 name="TextBox 1">
            <a:extLst>
              <a:ext uri="{FF2B5EF4-FFF2-40B4-BE49-F238E27FC236}">
                <a16:creationId xmlns:a16="http://schemas.microsoft.com/office/drawing/2014/main" id="{B195DDA1-37C7-6646-92C7-18C43FB0A521}"/>
              </a:ext>
            </a:extLst>
          </p:cNvPr>
          <p:cNvSpPr txBox="1"/>
          <p:nvPr/>
        </p:nvSpPr>
        <p:spPr>
          <a:xfrm>
            <a:off x="4790848" y="-17865"/>
            <a:ext cx="14789604" cy="9243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br>
              <a:rPr lang="en" sz="5400" dirty="0">
                <a:solidFill>
                  <a:schemeClr val="bg2">
                    <a:lumMod val="20000"/>
                    <a:lumOff val="80000"/>
                  </a:schemeClr>
                </a:solidFill>
              </a:rPr>
            </a:br>
            <a:br>
              <a:rPr lang="en" sz="5400" dirty="0">
                <a:solidFill>
                  <a:schemeClr val="bg2">
                    <a:lumMod val="20000"/>
                    <a:lumOff val="80000"/>
                  </a:schemeClr>
                </a:solidFill>
              </a:rPr>
            </a:br>
            <a:r>
              <a:rPr lang="en" sz="5400" dirty="0">
                <a:solidFill>
                  <a:schemeClr val="bg2">
                    <a:lumMod val="20000"/>
                    <a:lumOff val="80000"/>
                  </a:schemeClr>
                </a:solidFill>
              </a:rPr>
              <a:t># </a:t>
            </a:r>
            <a:r>
              <a:rPr lang="el-GR" sz="5400" dirty="0">
                <a:solidFill>
                  <a:schemeClr val="bg2">
                    <a:lumMod val="20000"/>
                    <a:lumOff val="80000"/>
                  </a:schemeClr>
                </a:solidFill>
              </a:rPr>
              <a:t>Αυτός ο κωδικός θα υπολογίσει την πιθανότητα </a:t>
            </a:r>
            <a:endParaRPr lang="en-US" sz="5400" dirty="0">
              <a:solidFill>
                <a:schemeClr val="bg2">
                  <a:lumMod val="20000"/>
                  <a:lumOff val="80000"/>
                </a:schemeClr>
              </a:solidFill>
            </a:endParaRPr>
          </a:p>
          <a:p>
            <a:pPr algn="l"/>
            <a:r>
              <a:rPr lang="en-US" sz="5400" dirty="0">
                <a:solidFill>
                  <a:schemeClr val="bg2">
                    <a:lumMod val="20000"/>
                    <a:lumOff val="80000"/>
                  </a:schemeClr>
                </a:solidFill>
              </a:rPr>
              <a:t>#</a:t>
            </a:r>
            <a:r>
              <a:rPr lang="el-GR" sz="5400" dirty="0">
                <a:solidFill>
                  <a:schemeClr val="bg2">
                    <a:lumMod val="20000"/>
                    <a:lumOff val="80000"/>
                  </a:schemeClr>
                </a:solidFill>
              </a:rPr>
              <a:t>αύριο να βρέξει</a:t>
            </a:r>
            <a:r>
              <a:rPr lang="en-US" sz="5400" dirty="0">
                <a:solidFill>
                  <a:schemeClr val="bg2">
                    <a:lumMod val="20000"/>
                    <a:lumOff val="80000"/>
                  </a:schemeClr>
                </a:solidFill>
              </a:rPr>
              <a:t> </a:t>
            </a:r>
          </a:p>
          <a:p>
            <a:pPr algn="l"/>
            <a:endParaRPr lang="en-US" sz="5400" dirty="0">
              <a:solidFill>
                <a:schemeClr val="bg2">
                  <a:lumMod val="20000"/>
                  <a:lumOff val="80000"/>
                </a:schemeClr>
              </a:solidFill>
            </a:endParaRPr>
          </a:p>
          <a:p>
            <a:pPr algn="l"/>
            <a:r>
              <a:rPr lang="en" sz="5400" dirty="0" err="1">
                <a:solidFill>
                  <a:schemeClr val="bg2">
                    <a:lumMod val="20000"/>
                    <a:lumOff val="80000"/>
                  </a:schemeClr>
                </a:solidFill>
              </a:rPr>
              <a:t>complicated_rain_calculation_for_tomorrow</a:t>
            </a:r>
            <a:r>
              <a:rPr lang="en" sz="5400" dirty="0">
                <a:solidFill>
                  <a:schemeClr val="bg2">
                    <a:lumMod val="20000"/>
                    <a:lumOff val="80000"/>
                  </a:schemeClr>
                </a:solidFill>
              </a:rPr>
              <a:t> = 'Yes’</a:t>
            </a:r>
            <a:br>
              <a:rPr lang="en" sz="5400" dirty="0">
                <a:solidFill>
                  <a:schemeClr val="bg2">
                    <a:lumMod val="20000"/>
                    <a:lumOff val="80000"/>
                  </a:schemeClr>
                </a:solidFill>
              </a:rPr>
            </a:br>
            <a:endParaRPr lang="en" sz="5400" dirty="0">
              <a:solidFill>
                <a:schemeClr val="bg2">
                  <a:lumMod val="20000"/>
                  <a:lumOff val="80000"/>
                </a:schemeClr>
              </a:solidFill>
            </a:endParaRPr>
          </a:p>
          <a:p>
            <a:pPr algn="l"/>
            <a:br>
              <a:rPr lang="en" sz="5400" dirty="0">
                <a:solidFill>
                  <a:schemeClr val="bg2">
                    <a:lumMod val="20000"/>
                    <a:lumOff val="80000"/>
                  </a:schemeClr>
                </a:solidFill>
              </a:rPr>
            </a:br>
            <a:r>
              <a:rPr lang="en" sz="5400" dirty="0">
                <a:solidFill>
                  <a:schemeClr val="bg2">
                    <a:lumMod val="20000"/>
                    <a:lumOff val="80000"/>
                  </a:schemeClr>
                </a:solidFill>
              </a:rPr>
              <a:t># </a:t>
            </a:r>
            <a:r>
              <a:rPr lang="en" sz="5400" dirty="0" err="1">
                <a:solidFill>
                  <a:schemeClr val="bg2">
                    <a:lumMod val="20000"/>
                    <a:lumOff val="80000"/>
                  </a:schemeClr>
                </a:solidFill>
              </a:rPr>
              <a:t>useful_value</a:t>
            </a:r>
            <a:r>
              <a:rPr lang="en" sz="5400" dirty="0">
                <a:solidFill>
                  <a:schemeClr val="bg2">
                    <a:lumMod val="20000"/>
                    <a:lumOff val="80000"/>
                  </a:schemeClr>
                </a:solidFill>
              </a:rPr>
              <a:t> = old</a:t>
            </a:r>
          </a:p>
          <a:p>
            <a:pPr algn="l"/>
            <a:br>
              <a:rPr lang="en" sz="5400" dirty="0">
                <a:solidFill>
                  <a:schemeClr val="bg2">
                    <a:lumMod val="20000"/>
                    <a:lumOff val="80000"/>
                  </a:schemeClr>
                </a:solidFill>
              </a:rPr>
            </a:br>
            <a:r>
              <a:rPr lang="en" sz="5400" dirty="0" err="1">
                <a:solidFill>
                  <a:schemeClr val="bg2">
                    <a:lumMod val="20000"/>
                    <a:lumOff val="80000"/>
                  </a:schemeClr>
                </a:solidFill>
              </a:rPr>
              <a:t>useful_value</a:t>
            </a:r>
            <a:r>
              <a:rPr lang="en" sz="5400" dirty="0">
                <a:solidFill>
                  <a:schemeClr val="bg2">
                    <a:lumMod val="20000"/>
                    <a:lumOff val="80000"/>
                  </a:schemeClr>
                </a:solidFill>
              </a:rPr>
              <a:t> = new</a:t>
            </a:r>
            <a:endParaRPr kumimoji="0" lang="el-GR" sz="54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2">
                                            <p:txEl>
                                              <p:pRg st="0" end="0"/>
                                            </p:txEl>
                                          </p:spTgt>
                                        </p:tgtEl>
                                        <p:attrNameLst>
                                          <p:attrName>ppt_w</p:attrName>
                                        </p:attrNameLst>
                                      </p:cBhvr>
                                    </p:anim>
                                    <p:anim by="(#ppt_w*0.50)" calcmode="lin" valueType="num">
                                      <p:cBhvr>
                                        <p:cTn id="8" dur="500" decel="50000" autoRev="1" fill="hold">
                                          <p:stCondLst>
                                            <p:cond delay="0"/>
                                          </p:stCondLst>
                                        </p:cTn>
                                        <p:tgtEl>
                                          <p:spTgt spid="2">
                                            <p:txEl>
                                              <p:pRg st="0" end="0"/>
                                            </p:txEl>
                                          </p:spTgt>
                                        </p:tgtEl>
                                        <p:attrNameLst>
                                          <p:attrName>ppt_x</p:attrName>
                                        </p:attrNameLst>
                                      </p:cBhvr>
                                    </p:anim>
                                    <p:anim from="(-#ppt_h/2)" to="(#ppt_y)" calcmode="lin" valueType="num">
                                      <p:cBhvr>
                                        <p:cTn id="9" dur="1000" fill="hold">
                                          <p:stCondLst>
                                            <p:cond delay="0"/>
                                          </p:stCondLst>
                                        </p:cTn>
                                        <p:tgtEl>
                                          <p:spTgt spid="2">
                                            <p:txEl>
                                              <p:pRg st="0" end="0"/>
                                            </p:txEl>
                                          </p:spTgt>
                                        </p:tgtEl>
                                        <p:attrNameLst>
                                          <p:attrName>ppt_y</p:attrName>
                                        </p:attrNameLst>
                                      </p:cBhvr>
                                    </p:anim>
                                    <p:animRot by="21600000">
                                      <p:cBhvr>
                                        <p:cTn id="10" dur="1000" fill="hold">
                                          <p:stCondLst>
                                            <p:cond delay="0"/>
                                          </p:stCondLst>
                                        </p:cTn>
                                        <p:tgtEl>
                                          <p:spTgt spid="2">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1" end="1"/>
                                            </p:txEl>
                                          </p:spTgt>
                                        </p:tgtEl>
                                        <p:attrNameLst>
                                          <p:attrName>ppt_w</p:attrName>
                                        </p:attrNameLst>
                                      </p:cBhvr>
                                    </p:anim>
                                    <p:anim by="(#ppt_w*0.50)" calcmode="lin" valueType="num">
                                      <p:cBhvr>
                                        <p:cTn id="14" dur="500" decel="50000" autoRev="1" fill="hold">
                                          <p:stCondLst>
                                            <p:cond delay="0"/>
                                          </p:stCondLst>
                                        </p:cTn>
                                        <p:tgtEl>
                                          <p:spTgt spid="2">
                                            <p:txEl>
                                              <p:pRg st="1" end="1"/>
                                            </p:txEl>
                                          </p:spTgt>
                                        </p:tgtEl>
                                        <p:attrNameLst>
                                          <p:attrName>ppt_x</p:attrName>
                                        </p:attrNameLst>
                                      </p:cBhvr>
                                    </p:anim>
                                    <p:anim from="(-#ppt_h/2)" to="(#ppt_y)" calcmode="lin" valueType="num">
                                      <p:cBhvr>
                                        <p:cTn id="15" dur="1000" fill="hold">
                                          <p:stCondLst>
                                            <p:cond delay="0"/>
                                          </p:stCondLst>
                                        </p:cTn>
                                        <p:tgtEl>
                                          <p:spTgt spid="2">
                                            <p:txEl>
                                              <p:pRg st="1" end="1"/>
                                            </p:txEl>
                                          </p:spTgt>
                                        </p:tgtEl>
                                        <p:attrNameLst>
                                          <p:attrName>ppt_y</p:attrName>
                                        </p:attrNameLst>
                                      </p:cBhvr>
                                    </p:anim>
                                    <p:animRot by="21600000">
                                      <p:cBhvr>
                                        <p:cTn id="16" dur="1000" fill="hold">
                                          <p:stCondLst>
                                            <p:cond delay="0"/>
                                          </p:stCondLst>
                                        </p:cTn>
                                        <p:tgtEl>
                                          <p:spTgt spid="2">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3" end="3"/>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3" end="3"/>
                                            </p:txEl>
                                          </p:spTgt>
                                        </p:tgtEl>
                                        <p:attrNameLst>
                                          <p:attrName>ppt_w</p:attrName>
                                        </p:attrNameLst>
                                      </p:cBhvr>
                                    </p:anim>
                                    <p:anim by="(#ppt_w*0.50)" calcmode="lin" valueType="num">
                                      <p:cBhvr>
                                        <p:cTn id="20" dur="500" decel="50000" autoRev="1" fill="hold">
                                          <p:stCondLst>
                                            <p:cond delay="0"/>
                                          </p:stCondLst>
                                        </p:cTn>
                                        <p:tgtEl>
                                          <p:spTgt spid="2">
                                            <p:txEl>
                                              <p:pRg st="3" end="3"/>
                                            </p:txEl>
                                          </p:spTgt>
                                        </p:tgtEl>
                                        <p:attrNameLst>
                                          <p:attrName>ppt_x</p:attrName>
                                        </p:attrNameLst>
                                      </p:cBhvr>
                                    </p:anim>
                                    <p:anim from="(-#ppt_h/2)" to="(#ppt_y)" calcmode="lin" valueType="num">
                                      <p:cBhvr>
                                        <p:cTn id="21" dur="1000" fill="hold">
                                          <p:stCondLst>
                                            <p:cond delay="0"/>
                                          </p:stCondLst>
                                        </p:cTn>
                                        <p:tgtEl>
                                          <p:spTgt spid="2">
                                            <p:txEl>
                                              <p:pRg st="3" end="3"/>
                                            </p:txEl>
                                          </p:spTgt>
                                        </p:tgtEl>
                                        <p:attrNameLst>
                                          <p:attrName>ppt_y</p:attrName>
                                        </p:attrNameLst>
                                      </p:cBhvr>
                                    </p:anim>
                                    <p:animRot by="21600000">
                                      <p:cBhvr>
                                        <p:cTn id="22" dur="1000" fill="hold">
                                          <p:stCondLst>
                                            <p:cond delay="0"/>
                                          </p:stCondLst>
                                        </p:cTn>
                                        <p:tgtEl>
                                          <p:spTgt spid="2">
                                            <p:txEl>
                                              <p:pRg st="3" end="3"/>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
                                            <p:txEl>
                                              <p:pRg st="4" end="4"/>
                                            </p:txEl>
                                          </p:spTgt>
                                        </p:tgtEl>
                                        <p:attrNameLst>
                                          <p:attrName>ppt_w</p:attrName>
                                        </p:attrNameLst>
                                      </p:cBhvr>
                                    </p:anim>
                                    <p:anim by="(#ppt_w*0.50)" calcmode="lin" valueType="num">
                                      <p:cBhvr>
                                        <p:cTn id="28" dur="500" decel="50000" autoRev="1" fill="hold">
                                          <p:stCondLst>
                                            <p:cond delay="0"/>
                                          </p:stCondLst>
                                        </p:cTn>
                                        <p:tgtEl>
                                          <p:spTgt spid="2">
                                            <p:txEl>
                                              <p:pRg st="4" end="4"/>
                                            </p:txEl>
                                          </p:spTgt>
                                        </p:tgtEl>
                                        <p:attrNameLst>
                                          <p:attrName>ppt_x</p:attrName>
                                        </p:attrNameLst>
                                      </p:cBhvr>
                                    </p:anim>
                                    <p:anim from="(-#ppt_h/2)" to="(#ppt_y)" calcmode="lin" valueType="num">
                                      <p:cBhvr>
                                        <p:cTn id="29" dur="1000" fill="hold">
                                          <p:stCondLst>
                                            <p:cond delay="0"/>
                                          </p:stCondLst>
                                        </p:cTn>
                                        <p:tgtEl>
                                          <p:spTgt spid="2">
                                            <p:txEl>
                                              <p:pRg st="4" end="4"/>
                                            </p:txEl>
                                          </p:spTgt>
                                        </p:tgtEl>
                                        <p:attrNameLst>
                                          <p:attrName>ppt_y</p:attrName>
                                        </p:attrNameLst>
                                      </p:cBhvr>
                                    </p:anim>
                                    <p:animRot by="21600000">
                                      <p:cBhvr>
                                        <p:cTn id="30" dur="1000" fill="hold">
                                          <p:stCondLst>
                                            <p:cond delay="0"/>
                                          </p:stCondLst>
                                        </p:cTn>
                                        <p:tgtEl>
                                          <p:spTgt spid="2">
                                            <p:txEl>
                                              <p:pRg st="4" end="4"/>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5" end="5"/>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5" end="5"/>
                                            </p:txEl>
                                          </p:spTgt>
                                        </p:tgtEl>
                                        <p:attrNameLst>
                                          <p:attrName>ppt_w</p:attrName>
                                        </p:attrNameLst>
                                      </p:cBhvr>
                                    </p:anim>
                                    <p:anim by="(#ppt_w*0.50)" calcmode="lin" valueType="num">
                                      <p:cBhvr>
                                        <p:cTn id="34" dur="500" decel="50000" autoRev="1" fill="hold">
                                          <p:stCondLst>
                                            <p:cond delay="0"/>
                                          </p:stCondLst>
                                        </p:cTn>
                                        <p:tgtEl>
                                          <p:spTgt spid="2">
                                            <p:txEl>
                                              <p:pRg st="5" end="5"/>
                                            </p:txEl>
                                          </p:spTgt>
                                        </p:tgtEl>
                                        <p:attrNameLst>
                                          <p:attrName>ppt_x</p:attrName>
                                        </p:attrNameLst>
                                      </p:cBhvr>
                                    </p:anim>
                                    <p:anim from="(-#ppt_h/2)" to="(#ppt_y)" calcmode="lin" valueType="num">
                                      <p:cBhvr>
                                        <p:cTn id="35" dur="1000" fill="hold">
                                          <p:stCondLst>
                                            <p:cond delay="0"/>
                                          </p:stCondLst>
                                        </p:cTn>
                                        <p:tgtEl>
                                          <p:spTgt spid="2">
                                            <p:txEl>
                                              <p:pRg st="5" end="5"/>
                                            </p:txEl>
                                          </p:spTgt>
                                        </p:tgtEl>
                                        <p:attrNameLst>
                                          <p:attrName>ppt_y</p:attrName>
                                        </p:attrNameLst>
                                      </p:cBhvr>
                                    </p:anim>
                                    <p:animRot by="21600000">
                                      <p:cBhvr>
                                        <p:cTn id="36" dur="1000" fill="hold">
                                          <p:stCondLst>
                                            <p:cond delay="0"/>
                                          </p:stCondLst>
                                        </p:cTn>
                                        <p:tgtEl>
                                          <p:spTgt spid="2">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6D3CF13C-4E7C-6C4D-8782-E2EC38557380}"/>
              </a:ext>
            </a:extLst>
          </p:cNvPr>
          <p:cNvSpPr/>
          <p:nvPr/>
        </p:nvSpPr>
        <p:spPr>
          <a:xfrm>
            <a:off x="2437097" y="2395240"/>
            <a:ext cx="19763808" cy="8925520"/>
          </a:xfrm>
          <a:prstGeom prst="rect">
            <a:avLst/>
          </a:prstGeom>
          <a:noFill/>
        </p:spPr>
        <p:txBody>
          <a:bodyPr wrap="none" lIns="91440" tIns="45720" rIns="91440" bIns="45720">
            <a:spAutoFit/>
          </a:bodyPr>
          <a:lstStyle/>
          <a:p>
            <a:r>
              <a:rPr lang="en-US" sz="28700" dirty="0">
                <a:ln w="0"/>
                <a:solidFill>
                  <a:srgbClr val="FFC000"/>
                </a:solidFill>
                <a:effectLst>
                  <a:outerShdw blurRad="38100" dist="19050" dir="2700000" algn="tl" rotWithShape="0">
                    <a:schemeClr val="dk1">
                      <a:alpha val="40000"/>
                    </a:schemeClr>
                  </a:outerShdw>
                </a:effectLst>
              </a:rPr>
              <a:t>d</a:t>
            </a:r>
            <a:r>
              <a:rPr lang="en-US" sz="28700" b="0" cap="none" spc="0" dirty="0">
                <a:ln w="0"/>
                <a:solidFill>
                  <a:srgbClr val="FFC000"/>
                </a:solidFill>
                <a:effectLst>
                  <a:outerShdw blurRad="38100" dist="19050" dir="2700000" algn="tl" rotWithShape="0">
                    <a:schemeClr val="dk1">
                      <a:alpha val="40000"/>
                    </a:schemeClr>
                  </a:outerShdw>
                </a:effectLst>
              </a:rPr>
              <a:t>ef </a:t>
            </a:r>
            <a:r>
              <a:rPr lang="en-US" sz="28700" b="0" cap="none" spc="0" dirty="0">
                <a:ln w="0"/>
                <a:solidFill>
                  <a:srgbClr val="00B050"/>
                </a:solidFill>
                <a:effectLst>
                  <a:outerShdw blurRad="38100" dist="19050" dir="2700000" algn="tl" rotWithShape="0">
                    <a:schemeClr val="dk1">
                      <a:alpha val="40000"/>
                    </a:schemeClr>
                  </a:outerShdw>
                </a:effectLst>
              </a:rPr>
              <a:t>name</a:t>
            </a:r>
            <a:r>
              <a:rPr lang="en-US" sz="28700" b="0" cap="none" spc="0" dirty="0">
                <a:ln w="0"/>
                <a:solidFill>
                  <a:srgbClr val="FF0000"/>
                </a:solidFill>
                <a:effectLst>
                  <a:outerShdw blurRad="38100" dist="19050" dir="2700000" algn="tl" rotWithShape="0">
                    <a:schemeClr val="dk1">
                      <a:alpha val="40000"/>
                    </a:schemeClr>
                  </a:outerShdw>
                </a:effectLst>
              </a:rPr>
              <a:t>( )</a:t>
            </a:r>
            <a:r>
              <a:rPr lang="en-US" sz="28700" b="0" cap="none" spc="0" dirty="0">
                <a:ln w="0"/>
                <a:solidFill>
                  <a:schemeClr val="accent3">
                    <a:lumMod val="50000"/>
                  </a:schemeClr>
                </a:solidFill>
                <a:effectLst>
                  <a:outerShdw blurRad="38100" dist="19050" dir="2700000" algn="tl" rotWithShape="0">
                    <a:schemeClr val="dk1">
                      <a:alpha val="40000"/>
                    </a:schemeClr>
                  </a:outerShdw>
                </a:effectLst>
              </a:rPr>
              <a:t>:</a:t>
            </a:r>
          </a:p>
          <a:p>
            <a:r>
              <a:rPr lang="en-US" sz="28700" dirty="0">
                <a:ln w="0"/>
                <a:solidFill>
                  <a:srgbClr val="FFFF00"/>
                </a:solidFill>
                <a:effectLst>
                  <a:outerShdw blurRad="38100" dist="19050" dir="2700000" algn="tl" rotWithShape="0">
                    <a:schemeClr val="dk1">
                      <a:alpha val="40000"/>
                    </a:schemeClr>
                  </a:outerShdw>
                </a:effectLst>
              </a:rPr>
              <a:t>	__</a:t>
            </a:r>
            <a:r>
              <a:rPr lang="en-US" sz="28700" dirty="0">
                <a:ln w="0"/>
                <a:solidFill>
                  <a:schemeClr val="accent3">
                    <a:lumMod val="50000"/>
                  </a:schemeClr>
                </a:solidFill>
                <a:effectLst>
                  <a:outerShdw blurRad="38100" dist="19050" dir="2700000" algn="tl" rotWithShape="0">
                    <a:schemeClr val="dk1">
                      <a:alpha val="40000"/>
                    </a:schemeClr>
                  </a:outerShdw>
                </a:effectLst>
              </a:rPr>
              <a:t>code here</a:t>
            </a: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6">
                                            <p:txEl>
                                              <p:pRg st="0" end="0"/>
                                            </p:txEl>
                                          </p:spTgt>
                                        </p:tgtEl>
                                        <p:attrNameLst>
                                          <p:attrName>ppt_w</p:attrName>
                                        </p:attrNameLst>
                                      </p:cBhvr>
                                    </p:anim>
                                    <p:anim by="(#ppt_w*0.50)" calcmode="lin" valueType="num">
                                      <p:cBhvr>
                                        <p:cTn id="8" dur="500" decel="50000" autoRev="1" fill="hold">
                                          <p:stCondLst>
                                            <p:cond delay="0"/>
                                          </p:stCondLst>
                                        </p:cTn>
                                        <p:tgtEl>
                                          <p:spTgt spid="6">
                                            <p:txEl>
                                              <p:pRg st="0" end="0"/>
                                            </p:txEl>
                                          </p:spTgt>
                                        </p:tgtEl>
                                        <p:attrNameLst>
                                          <p:attrName>ppt_x</p:attrName>
                                        </p:attrNameLst>
                                      </p:cBhvr>
                                    </p:anim>
                                    <p:anim from="(-#ppt_h/2)" to="(#ppt_y)" calcmode="lin" valueType="num">
                                      <p:cBhvr>
                                        <p:cTn id="9" dur="1000" fill="hold">
                                          <p:stCondLst>
                                            <p:cond delay="0"/>
                                          </p:stCondLst>
                                        </p:cTn>
                                        <p:tgtEl>
                                          <p:spTgt spid="6">
                                            <p:txEl>
                                              <p:pRg st="0" end="0"/>
                                            </p:txEl>
                                          </p:spTgt>
                                        </p:tgtEl>
                                        <p:attrNameLst>
                                          <p:attrName>ppt_y</p:attrName>
                                        </p:attrNameLst>
                                      </p:cBhvr>
                                    </p:anim>
                                    <p:animRot by="21600000">
                                      <p:cBhvr>
                                        <p:cTn id="10" dur="1000" fill="hold">
                                          <p:stCondLst>
                                            <p:cond delay="0"/>
                                          </p:stCondLst>
                                        </p:cTn>
                                        <p:tgtEl>
                                          <p:spTgt spid="6">
                                            <p:txEl>
                                              <p:pRg st="0" end="0"/>
                                            </p:txEl>
                                          </p:spTgt>
                                        </p:tgtEl>
                                        <p:attrNameLst>
                                          <p:attrName>r</p:attrName>
                                        </p:attrNameLst>
                                      </p:cBhvr>
                                    </p:animRot>
                                  </p:childTnLst>
                                </p:cTn>
                              </p:par>
                            </p:childTnLst>
                          </p:cTn>
                        </p:par>
                        <p:par>
                          <p:cTn id="11" fill="hold">
                            <p:stCondLst>
                              <p:cond delay="1900"/>
                            </p:stCondLst>
                            <p:childTnLst>
                              <p:par>
                                <p:cTn id="12" presetID="56" presetClass="entr" presetSubtype="0" fill="hold" nodeType="afterEffect">
                                  <p:stCondLst>
                                    <p:cond delay="0"/>
                                  </p:stCondLst>
                                  <p:iterate type="lt">
                                    <p:tmPct val="10000"/>
                                  </p:iterate>
                                  <p:childTnLst>
                                    <p:set>
                                      <p:cBhvr>
                                        <p:cTn id="13" dur="1" fill="hold">
                                          <p:stCondLst>
                                            <p:cond delay="0"/>
                                          </p:stCondLst>
                                        </p:cTn>
                                        <p:tgtEl>
                                          <p:spTgt spid="6">
                                            <p:txEl>
                                              <p:pRg st="1" end="1"/>
                                            </p:txEl>
                                          </p:spTgt>
                                        </p:tgtEl>
                                        <p:attrNameLst>
                                          <p:attrName>style.visibility</p:attrName>
                                        </p:attrNameLst>
                                      </p:cBhvr>
                                      <p:to>
                                        <p:strVal val="visible"/>
                                      </p:to>
                                    </p:set>
                                    <p:anim by="(-#ppt_w*2)" calcmode="lin" valueType="num">
                                      <p:cBhvr rctx="PPT">
                                        <p:cTn id="14" dur="500" autoRev="1" fill="hold">
                                          <p:stCondLst>
                                            <p:cond delay="0"/>
                                          </p:stCondLst>
                                        </p:cTn>
                                        <p:tgtEl>
                                          <p:spTgt spid="6">
                                            <p:txEl>
                                              <p:pRg st="1" end="1"/>
                                            </p:txEl>
                                          </p:spTgt>
                                        </p:tgtEl>
                                        <p:attrNameLst>
                                          <p:attrName>ppt_w</p:attrName>
                                        </p:attrNameLst>
                                      </p:cBhvr>
                                    </p:anim>
                                    <p:anim by="(#ppt_w*0.50)" calcmode="lin" valueType="num">
                                      <p:cBhvr>
                                        <p:cTn id="15" dur="500" decel="50000" autoRev="1" fill="hold">
                                          <p:stCondLst>
                                            <p:cond delay="0"/>
                                          </p:stCondLst>
                                        </p:cTn>
                                        <p:tgtEl>
                                          <p:spTgt spid="6">
                                            <p:txEl>
                                              <p:pRg st="1" end="1"/>
                                            </p:txEl>
                                          </p:spTgt>
                                        </p:tgtEl>
                                        <p:attrNameLst>
                                          <p:attrName>ppt_x</p:attrName>
                                        </p:attrNameLst>
                                      </p:cBhvr>
                                    </p:anim>
                                    <p:anim from="(-#ppt_h/2)" to="(#ppt_y)" calcmode="lin" valueType="num">
                                      <p:cBhvr>
                                        <p:cTn id="16" dur="1000" fill="hold">
                                          <p:stCondLst>
                                            <p:cond delay="0"/>
                                          </p:stCondLst>
                                        </p:cTn>
                                        <p:tgtEl>
                                          <p:spTgt spid="6">
                                            <p:txEl>
                                              <p:pRg st="1" end="1"/>
                                            </p:txEl>
                                          </p:spTgt>
                                        </p:tgtEl>
                                        <p:attrNameLst>
                                          <p:attrName>ppt_y</p:attrName>
                                        </p:attrNameLst>
                                      </p:cBhvr>
                                    </p:anim>
                                    <p:animRot by="21600000">
                                      <p:cBhvr>
                                        <p:cTn id="17" dur="1000" fill="hold">
                                          <p:stCondLst>
                                            <p:cond delay="0"/>
                                          </p:stCondLst>
                                        </p:cTn>
                                        <p:tgtEl>
                                          <p:spTgt spid="6">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AD1E6C42-EABF-6A45-A5BB-AC5D8F053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7"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5" name="TextBox 4">
            <a:extLst>
              <a:ext uri="{FF2B5EF4-FFF2-40B4-BE49-F238E27FC236}">
                <a16:creationId xmlns:a16="http://schemas.microsoft.com/office/drawing/2014/main" id="{5027FC40-FFEB-054E-8E20-9FF91BD99BA4}"/>
              </a:ext>
            </a:extLst>
          </p:cNvPr>
          <p:cNvSpPr txBox="1"/>
          <p:nvPr/>
        </p:nvSpPr>
        <p:spPr>
          <a:xfrm>
            <a:off x="4882621" y="599632"/>
            <a:ext cx="13608579" cy="8135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8800"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sz="8800"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sz="8800"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sz="88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88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8800"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sz="88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sz="88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sz="88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60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with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5">
                                            <p:txEl>
                                              <p:pRg st="0" end="0"/>
                                            </p:txEl>
                                          </p:spTgt>
                                        </p:tgtEl>
                                        <p:attrNameLst>
                                          <p:attrName>ppt_w</p:attrName>
                                        </p:attrNameLst>
                                      </p:cBhvr>
                                    </p:anim>
                                    <p:anim by="(#ppt_w*0.50)" calcmode="lin" valueType="num">
                                      <p:cBhvr>
                                        <p:cTn id="8" dur="250" decel="50000" autoRev="1" fill="hold">
                                          <p:stCondLst>
                                            <p:cond delay="0"/>
                                          </p:stCondLst>
                                        </p:cTn>
                                        <p:tgtEl>
                                          <p:spTgt spid="5">
                                            <p:txEl>
                                              <p:pRg st="0" end="0"/>
                                            </p:txEl>
                                          </p:spTgt>
                                        </p:tgtEl>
                                        <p:attrNameLst>
                                          <p:attrName>ppt_x</p:attrName>
                                        </p:attrNameLst>
                                      </p:cBhvr>
                                    </p:anim>
                                    <p:anim from="(-#ppt_h/2)" to="(#ppt_y)" calcmode="lin" valueType="num">
                                      <p:cBhvr>
                                        <p:cTn id="9" dur="500" fill="hold">
                                          <p:stCondLst>
                                            <p:cond delay="0"/>
                                          </p:stCondLst>
                                        </p:cTn>
                                        <p:tgtEl>
                                          <p:spTgt spid="5">
                                            <p:txEl>
                                              <p:pRg st="0" end="0"/>
                                            </p:txEl>
                                          </p:spTgt>
                                        </p:tgtEl>
                                        <p:attrNameLst>
                                          <p:attrName>ppt_y</p:attrName>
                                        </p:attrNameLst>
                                      </p:cBhvr>
                                    </p:anim>
                                    <p:animRot by="21600000">
                                      <p:cBhvr>
                                        <p:cTn id="10" dur="500" fill="hold">
                                          <p:stCondLst>
                                            <p:cond delay="0"/>
                                          </p:stCondLst>
                                        </p:cTn>
                                        <p:tgtEl>
                                          <p:spTgt spid="5">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5">
                                            <p:txEl>
                                              <p:pRg st="1" end="1"/>
                                            </p:txEl>
                                          </p:spTgt>
                                        </p:tgtEl>
                                        <p:attrNameLst>
                                          <p:attrName>style.visibility</p:attrName>
                                        </p:attrNameLst>
                                      </p:cBhvr>
                                      <p:to>
                                        <p:strVal val="visible"/>
                                      </p:to>
                                    </p:set>
                                    <p:anim by="(-#ppt_w*2)" calcmode="lin" valueType="num">
                                      <p:cBhvr rctx="PPT">
                                        <p:cTn id="13" dur="250" autoRev="1" fill="hold">
                                          <p:stCondLst>
                                            <p:cond delay="0"/>
                                          </p:stCondLst>
                                        </p:cTn>
                                        <p:tgtEl>
                                          <p:spTgt spid="5">
                                            <p:txEl>
                                              <p:pRg st="1" end="1"/>
                                            </p:txEl>
                                          </p:spTgt>
                                        </p:tgtEl>
                                        <p:attrNameLst>
                                          <p:attrName>ppt_w</p:attrName>
                                        </p:attrNameLst>
                                      </p:cBhvr>
                                    </p:anim>
                                    <p:anim by="(#ppt_w*0.50)" calcmode="lin" valueType="num">
                                      <p:cBhvr>
                                        <p:cTn id="14" dur="250" decel="50000" autoRev="1" fill="hold">
                                          <p:stCondLst>
                                            <p:cond delay="0"/>
                                          </p:stCondLst>
                                        </p:cTn>
                                        <p:tgtEl>
                                          <p:spTgt spid="5">
                                            <p:txEl>
                                              <p:pRg st="1" end="1"/>
                                            </p:txEl>
                                          </p:spTgt>
                                        </p:tgtEl>
                                        <p:attrNameLst>
                                          <p:attrName>ppt_x</p:attrName>
                                        </p:attrNameLst>
                                      </p:cBhvr>
                                    </p:anim>
                                    <p:anim from="(-#ppt_h/2)" to="(#ppt_y)" calcmode="lin" valueType="num">
                                      <p:cBhvr>
                                        <p:cTn id="15" dur="500" fill="hold">
                                          <p:stCondLst>
                                            <p:cond delay="0"/>
                                          </p:stCondLst>
                                        </p:cTn>
                                        <p:tgtEl>
                                          <p:spTgt spid="5">
                                            <p:txEl>
                                              <p:pRg st="1" end="1"/>
                                            </p:txEl>
                                          </p:spTgt>
                                        </p:tgtEl>
                                        <p:attrNameLst>
                                          <p:attrName>ppt_y</p:attrName>
                                        </p:attrNameLst>
                                      </p:cBhvr>
                                    </p:anim>
                                    <p:animRot by="21600000">
                                      <p:cBhvr>
                                        <p:cTn id="16" dur="500" fill="hold">
                                          <p:stCondLst>
                                            <p:cond delay="0"/>
                                          </p:stCondLst>
                                        </p:cTn>
                                        <p:tgtEl>
                                          <p:spTgt spid="5">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5">
                                            <p:txEl>
                                              <p:pRg st="3" end="3"/>
                                            </p:txEl>
                                          </p:spTgt>
                                        </p:tgtEl>
                                        <p:attrNameLst>
                                          <p:attrName>style.visibility</p:attrName>
                                        </p:attrNameLst>
                                      </p:cBhvr>
                                      <p:to>
                                        <p:strVal val="visible"/>
                                      </p:to>
                                    </p:set>
                                    <p:anim by="(-#ppt_w*2)" calcmode="lin" valueType="num">
                                      <p:cBhvr rctx="PPT">
                                        <p:cTn id="19" dur="250" autoRev="1" fill="hold">
                                          <p:stCondLst>
                                            <p:cond delay="0"/>
                                          </p:stCondLst>
                                        </p:cTn>
                                        <p:tgtEl>
                                          <p:spTgt spid="5">
                                            <p:txEl>
                                              <p:pRg st="3" end="3"/>
                                            </p:txEl>
                                          </p:spTgt>
                                        </p:tgtEl>
                                        <p:attrNameLst>
                                          <p:attrName>ppt_w</p:attrName>
                                        </p:attrNameLst>
                                      </p:cBhvr>
                                    </p:anim>
                                    <p:anim by="(#ppt_w*0.50)" calcmode="lin" valueType="num">
                                      <p:cBhvr>
                                        <p:cTn id="20" dur="250" decel="50000" autoRev="1" fill="hold">
                                          <p:stCondLst>
                                            <p:cond delay="0"/>
                                          </p:stCondLst>
                                        </p:cTn>
                                        <p:tgtEl>
                                          <p:spTgt spid="5">
                                            <p:txEl>
                                              <p:pRg st="3" end="3"/>
                                            </p:txEl>
                                          </p:spTgt>
                                        </p:tgtEl>
                                        <p:attrNameLst>
                                          <p:attrName>ppt_x</p:attrName>
                                        </p:attrNameLst>
                                      </p:cBhvr>
                                    </p:anim>
                                    <p:anim from="(-#ppt_h/2)" to="(#ppt_y)" calcmode="lin" valueType="num">
                                      <p:cBhvr>
                                        <p:cTn id="21" dur="500" fill="hold">
                                          <p:stCondLst>
                                            <p:cond delay="0"/>
                                          </p:stCondLst>
                                        </p:cTn>
                                        <p:tgtEl>
                                          <p:spTgt spid="5">
                                            <p:txEl>
                                              <p:pRg st="3" end="3"/>
                                            </p:txEl>
                                          </p:spTgt>
                                        </p:tgtEl>
                                        <p:attrNameLst>
                                          <p:attrName>ppt_y</p:attrName>
                                        </p:attrNameLst>
                                      </p:cBhvr>
                                    </p:anim>
                                    <p:animRot by="21600000">
                                      <p:cBhvr>
                                        <p:cTn id="22" dur="500" fill="hold">
                                          <p:stCondLst>
                                            <p:cond delay="0"/>
                                          </p:stCondLst>
                                        </p:cTn>
                                        <p:tgtEl>
                                          <p:spTgt spid="5">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5E3C91E0-2AF2-C145-856B-CCDF04E54D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lack Monitor, Apple, Computer Icon PNG Transparent Background, Free  Download #45247 - FreeIconsPNG">
            <a:extLst>
              <a:ext uri="{FF2B5EF4-FFF2-40B4-BE49-F238E27FC236}">
                <a16:creationId xmlns:a16="http://schemas.microsoft.com/office/drawing/2014/main" id="{883D7B98-3896-2447-9DE3-BB4F50B82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7"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
        <p:nvSpPr>
          <p:cNvPr id="2" name="TextBox 1">
            <a:extLst>
              <a:ext uri="{FF2B5EF4-FFF2-40B4-BE49-F238E27FC236}">
                <a16:creationId xmlns:a16="http://schemas.microsoft.com/office/drawing/2014/main" id="{FB65252E-03DF-7340-8758-35211889B996}"/>
              </a:ext>
            </a:extLst>
          </p:cNvPr>
          <p:cNvSpPr txBox="1"/>
          <p:nvPr/>
        </p:nvSpPr>
        <p:spPr>
          <a:xfrm>
            <a:off x="4821128" y="647700"/>
            <a:ext cx="12031769" cy="7973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6600"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sz="6600"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sz="6600"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sz="66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66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6600" dirty="0">
                <a:solidFill>
                  <a:schemeClr val="bg2">
                    <a:lumMod val="20000"/>
                    <a:lumOff val="80000"/>
                  </a:schemeClr>
                </a:solidFill>
                <a:latin typeface="Futura Medium" panose="020B0602020204020303" pitchFamily="34" charset="-79"/>
                <a:cs typeface="Futura Medium" panose="020B0602020204020303" pitchFamily="34" charset="-79"/>
              </a:rPr>
              <a:t>  print(‘Loading….’)</a:t>
            </a:r>
          </a:p>
          <a:p>
            <a:pPr algn="l" defTabSz="808990">
              <a:spcBef>
                <a:spcPts val="3300"/>
              </a:spcBef>
              <a:defRPr sz="4900"/>
            </a:pPr>
            <a:r>
              <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sz="6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4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455" fill="hold">
                                          <p:stCondLst>
                                            <p:cond delay="0"/>
                                          </p:stCondLst>
                                        </p:cTn>
                                        <p:tgtEl>
                                          <p:spTgt spid="2">
                                            <p:txEl>
                                              <p:pRg st="0" end="0"/>
                                            </p:txEl>
                                          </p:spTgt>
                                        </p:tgtEl>
                                        <p:attrNameLst>
                                          <p:attrName>style.rotation</p:attrName>
                                        </p:attrNameLst>
                                      </p:cBhvr>
                                      <p:to>
                                        <p:strVal val="-45.0"/>
                                      </p:to>
                                    </p:set>
                                    <p:anim calcmode="lin" valueType="num">
                                      <p:cBhvr>
                                        <p:cTn id="8"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2">
                                            <p:txEl>
                                              <p:pRg st="1" end="1"/>
                                            </p:txEl>
                                          </p:spTgt>
                                        </p:tgtEl>
                                        <p:attrNameLst>
                                          <p:attrName>style.visibility</p:attrName>
                                        </p:attrNameLst>
                                      </p:cBhvr>
                                      <p:to>
                                        <p:strVal val="visible"/>
                                      </p:to>
                                    </p:set>
                                    <p:set>
                                      <p:cBhvr>
                                        <p:cTn id="14" dur="455" fill="hold">
                                          <p:stCondLst>
                                            <p:cond delay="0"/>
                                          </p:stCondLst>
                                        </p:cTn>
                                        <p:tgtEl>
                                          <p:spTgt spid="2">
                                            <p:txEl>
                                              <p:pRg st="1" end="1"/>
                                            </p:txEl>
                                          </p:spTgt>
                                        </p:tgtEl>
                                        <p:attrNameLst>
                                          <p:attrName>style.rotation</p:attrName>
                                        </p:attrNameLst>
                                      </p:cBhvr>
                                      <p:to>
                                        <p:strVal val="-45.0"/>
                                      </p:to>
                                    </p:set>
                                    <p:anim calcmode="lin" valueType="num">
                                      <p:cBhvr>
                                        <p:cTn id="15"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2">
                                            <p:txEl>
                                              <p:pRg st="2" end="2"/>
                                            </p:txEl>
                                          </p:spTgt>
                                        </p:tgtEl>
                                        <p:attrNameLst>
                                          <p:attrName>style.visibility</p:attrName>
                                        </p:attrNameLst>
                                      </p:cBhvr>
                                      <p:to>
                                        <p:strVal val="visible"/>
                                      </p:to>
                                    </p:set>
                                    <p:set>
                                      <p:cBhvr>
                                        <p:cTn id="21" dur="455" fill="hold">
                                          <p:stCondLst>
                                            <p:cond delay="0"/>
                                          </p:stCondLst>
                                        </p:cTn>
                                        <p:tgtEl>
                                          <p:spTgt spid="2">
                                            <p:txEl>
                                              <p:pRg st="2" end="2"/>
                                            </p:txEl>
                                          </p:spTgt>
                                        </p:tgtEl>
                                        <p:attrNameLst>
                                          <p:attrName>style.rotation</p:attrName>
                                        </p:attrNameLst>
                                      </p:cBhvr>
                                      <p:to>
                                        <p:strVal val="-45.0"/>
                                      </p:to>
                                    </p:set>
                                    <p:anim calcmode="lin" valueType="num">
                                      <p:cBhvr>
                                        <p:cTn id="22"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2">
                                            <p:txEl>
                                              <p:pRg st="4" end="4"/>
                                            </p:txEl>
                                          </p:spTgt>
                                        </p:tgtEl>
                                        <p:attrNameLst>
                                          <p:attrName>style.visibility</p:attrName>
                                        </p:attrNameLst>
                                      </p:cBhvr>
                                      <p:to>
                                        <p:strVal val="visible"/>
                                      </p:to>
                                    </p:set>
                                    <p:set>
                                      <p:cBhvr>
                                        <p:cTn id="28" dur="455" fill="hold">
                                          <p:stCondLst>
                                            <p:cond delay="0"/>
                                          </p:stCondLst>
                                        </p:cTn>
                                        <p:tgtEl>
                                          <p:spTgt spid="2">
                                            <p:txEl>
                                              <p:pRg st="4" end="4"/>
                                            </p:txEl>
                                          </p:spTgt>
                                        </p:tgtEl>
                                        <p:attrNameLst>
                                          <p:attrName>style.rotation</p:attrName>
                                        </p:attrNameLst>
                                      </p:cBhvr>
                                      <p:to>
                                        <p:strVal val="-45.0"/>
                                      </p:to>
                                    </p:set>
                                    <p:anim calcmode="lin" valueType="num">
                                      <p:cBhvr>
                                        <p:cTn id="29"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lack Monitor, Apple, Computer Icon PNG Transparent Background, Free  Download #45247 - FreeIconsPNG">
            <a:extLst>
              <a:ext uri="{FF2B5EF4-FFF2-40B4-BE49-F238E27FC236}">
                <a16:creationId xmlns:a16="http://schemas.microsoft.com/office/drawing/2014/main" id="{9CBBD16F-2CB6-8B4E-B045-451E5CE64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7"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2" name="TextBox 1">
            <a:extLst>
              <a:ext uri="{FF2B5EF4-FFF2-40B4-BE49-F238E27FC236}">
                <a16:creationId xmlns:a16="http://schemas.microsoft.com/office/drawing/2014/main" id="{65FD894D-7EC4-284F-A1D3-206206D70AFD}"/>
              </a:ext>
            </a:extLst>
          </p:cNvPr>
          <p:cNvSpPr txBox="1"/>
          <p:nvPr/>
        </p:nvSpPr>
        <p:spPr>
          <a:xfrm>
            <a:off x="5124185" y="679497"/>
            <a:ext cx="14122929" cy="6819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9600"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sz="9600"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sz="9600"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sz="96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96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9600"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sz="9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sz="96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66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set>
                                      <p:cBhvr>
                                        <p:cTn id="7" dur="455" fill="hold">
                                          <p:stCondLst>
                                            <p:cond delay="0"/>
                                          </p:stCondLst>
                                        </p:cTn>
                                        <p:tgtEl>
                                          <p:spTgt spid="2">
                                            <p:txEl>
                                              <p:pRg st="0" end="0"/>
                                            </p:txEl>
                                          </p:spTgt>
                                        </p:tgtEl>
                                        <p:attrNameLst>
                                          <p:attrName>style.rotation</p:attrName>
                                        </p:attrNameLst>
                                      </p:cBhvr>
                                      <p:to>
                                        <p:strVal val="-45.0"/>
                                      </p:to>
                                    </p:set>
                                    <p:anim calcmode="lin" valueType="num">
                                      <p:cBhvr>
                                        <p:cTn id="8"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2">
                                            <p:txEl>
                                              <p:pRg st="1" end="1"/>
                                            </p:txEl>
                                          </p:spTgt>
                                        </p:tgtEl>
                                        <p:attrNameLst>
                                          <p:attrName>style.visibility</p:attrName>
                                        </p:attrNameLst>
                                      </p:cBhvr>
                                      <p:to>
                                        <p:strVal val="visible"/>
                                      </p:to>
                                    </p:set>
                                    <p:set>
                                      <p:cBhvr>
                                        <p:cTn id="14" dur="455" fill="hold">
                                          <p:stCondLst>
                                            <p:cond delay="0"/>
                                          </p:stCondLst>
                                        </p:cTn>
                                        <p:tgtEl>
                                          <p:spTgt spid="2">
                                            <p:txEl>
                                              <p:pRg st="1" end="1"/>
                                            </p:txEl>
                                          </p:spTgt>
                                        </p:tgtEl>
                                        <p:attrNameLst>
                                          <p:attrName>style.rotation</p:attrName>
                                        </p:attrNameLst>
                                      </p:cBhvr>
                                      <p:to>
                                        <p:strVal val="-45.0"/>
                                      </p:to>
                                    </p:set>
                                    <p:anim calcmode="lin" valueType="num">
                                      <p:cBhvr>
                                        <p:cTn id="15"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2">
                                            <p:txEl>
                                              <p:pRg st="2" end="2"/>
                                            </p:txEl>
                                          </p:spTgt>
                                        </p:tgtEl>
                                        <p:attrNameLst>
                                          <p:attrName>style.visibility</p:attrName>
                                        </p:attrNameLst>
                                      </p:cBhvr>
                                      <p:to>
                                        <p:strVal val="visible"/>
                                      </p:to>
                                    </p:set>
                                    <p:set>
                                      <p:cBhvr>
                                        <p:cTn id="21" dur="455" fill="hold">
                                          <p:stCondLst>
                                            <p:cond delay="0"/>
                                          </p:stCondLst>
                                        </p:cTn>
                                        <p:tgtEl>
                                          <p:spTgt spid="2">
                                            <p:txEl>
                                              <p:pRg st="2" end="2"/>
                                            </p:txEl>
                                          </p:spTgt>
                                        </p:tgtEl>
                                        <p:attrNameLst>
                                          <p:attrName>style.rotation</p:attrName>
                                        </p:attrNameLst>
                                      </p:cBhvr>
                                      <p:to>
                                        <p:strVal val="-45.0"/>
                                      </p:to>
                                    </p:set>
                                    <p:anim calcmode="lin" valueType="num">
                                      <p:cBhvr>
                                        <p:cTn id="22"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2B944752-B0FB-9541-BF11-0258B777CC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a:extLst>
              <a:ext uri="{FF2B5EF4-FFF2-40B4-BE49-F238E27FC236}">
                <a16:creationId xmlns:a16="http://schemas.microsoft.com/office/drawing/2014/main" id="{716161CE-7AC1-FC43-83D7-7177028CC7B7}"/>
              </a:ext>
            </a:extLst>
          </p:cNvPr>
          <p:cNvSpPr/>
          <p:nvPr/>
        </p:nvSpPr>
        <p:spPr>
          <a:xfrm>
            <a:off x="1079501" y="3625089"/>
            <a:ext cx="22479000" cy="2295500"/>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11500" dirty="0">
                <a:solidFill>
                  <a:schemeClr val="bg2">
                    <a:lumMod val="20000"/>
                    <a:lumOff val="80000"/>
                  </a:schemeClr>
                </a:solidFill>
              </a:rPr>
              <a:t>def greet_customer():</a:t>
            </a:r>
            <a:endParaRPr lang="el-GR" sz="115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2" y="7193970"/>
            <a:ext cx="22618700" cy="2295500"/>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11500" dirty="0">
                <a:solidFill>
                  <a:schemeClr val="bg2">
                    <a:lumMod val="20000"/>
                    <a:lumOff val="80000"/>
                  </a:schemeClr>
                </a:solidFill>
              </a:rPr>
              <a:t>def greet_customer(</a:t>
            </a:r>
            <a:r>
              <a:rPr lang="en" sz="11500" dirty="0" err="1">
                <a:solidFill>
                  <a:srgbClr val="FF0000"/>
                </a:solidFill>
              </a:rPr>
              <a:t>special_item</a:t>
            </a:r>
            <a:r>
              <a:rPr lang="en" sz="11500" dirty="0">
                <a:solidFill>
                  <a:schemeClr val="bg2">
                    <a:lumMod val="20000"/>
                    <a:lumOff val="80000"/>
                  </a:schemeClr>
                </a:solidFill>
              </a:rPr>
              <a:t>):</a:t>
            </a:r>
            <a:endParaRPr lang="el-GR" sz="115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 calcmode="lin" valueType="num">
                                      <p:cBhvr>
                                        <p:cTn id="16"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Monitor, Apple, Computer Icon PNG Transparent Background, Free  Download #45247 - FreeIconsPNG">
            <a:extLst>
              <a:ext uri="{FF2B5EF4-FFF2-40B4-BE49-F238E27FC236}">
                <a16:creationId xmlns:a16="http://schemas.microsoft.com/office/drawing/2014/main" id="{9164444A-BC27-D842-B869-7165BB2EC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261" y="1440638"/>
            <a:ext cx="11731625" cy="11731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ck Monitor, Apple, Computer Icon PNG Transparent Background, Free  Download #45247 - FreeIconsPNG">
            <a:extLst>
              <a:ext uri="{FF2B5EF4-FFF2-40B4-BE49-F238E27FC236}">
                <a16:creationId xmlns:a16="http://schemas.microsoft.com/office/drawing/2014/main" id="{BF5AF55C-0CC0-A54C-A7A0-AEBDD708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36" y="1492102"/>
            <a:ext cx="11731625" cy="11731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9E2B0D-2B70-6547-B56B-C11E725ACCD9}"/>
              </a:ext>
            </a:extLst>
          </p:cNvPr>
          <p:cNvSpPr txBox="1"/>
          <p:nvPr/>
        </p:nvSpPr>
        <p:spPr>
          <a:xfrm>
            <a:off x="1319183" y="3014717"/>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3040045" y="2957567"/>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BB6E6BD7-DB8E-7746-B5F4-83534A09D6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lack Monitor, Apple, Computer Icon PNG Transparent Background, Free  Download #45247 - FreeIconsPNG">
            <a:extLst>
              <a:ext uri="{FF2B5EF4-FFF2-40B4-BE49-F238E27FC236}">
                <a16:creationId xmlns:a16="http://schemas.microsoft.com/office/drawing/2014/main" id="{2CBBC64A-FDAB-2D45-904E-AE868C016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987"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6069014" y="2515889"/>
            <a:ext cx="14858999" cy="543482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8800" dirty="0">
                <a:solidFill>
                  <a:schemeClr val="bg2">
                    <a:lumMod val="20000"/>
                    <a:lumOff val="80000"/>
                  </a:schemeClr>
                </a:solidFill>
              </a:rPr>
              <a:t>Welcome to [</a:t>
            </a:r>
            <a:r>
              <a:rPr lang="en-US" sz="8800" dirty="0">
                <a:solidFill>
                  <a:schemeClr val="bg2">
                    <a:lumMod val="20000"/>
                    <a:lumOff val="80000"/>
                  </a:schemeClr>
                </a:solidFill>
              </a:rPr>
              <a:t>super</a:t>
            </a:r>
            <a:r>
              <a:rPr lang="en" sz="8800" dirty="0">
                <a:solidFill>
                  <a:schemeClr val="bg2">
                    <a:lumMod val="20000"/>
                    <a:lumOff val="80000"/>
                  </a:schemeClr>
                </a:solidFill>
              </a:rPr>
              <a:t> market]. </a:t>
            </a:r>
            <a:endParaRPr lang="el-GR" sz="8800" dirty="0">
              <a:solidFill>
                <a:schemeClr val="bg2">
                  <a:lumMod val="20000"/>
                  <a:lumOff val="80000"/>
                </a:schemeClr>
              </a:solidFill>
            </a:endParaRPr>
          </a:p>
          <a:p>
            <a:pPr algn="l" defTabSz="808990">
              <a:spcBef>
                <a:spcPts val="3300"/>
              </a:spcBef>
              <a:defRPr sz="4900"/>
            </a:pPr>
            <a:r>
              <a:rPr lang="en" sz="8800" dirty="0">
                <a:solidFill>
                  <a:schemeClr val="bg2">
                    <a:lumMod val="20000"/>
                    <a:lumOff val="80000"/>
                  </a:schemeClr>
                </a:solidFill>
              </a:rPr>
              <a:t>Our special is [special item]. </a:t>
            </a:r>
            <a:endParaRPr lang="el-GR" sz="8800" dirty="0">
              <a:solidFill>
                <a:schemeClr val="bg2">
                  <a:lumMod val="20000"/>
                  <a:lumOff val="80000"/>
                </a:schemeClr>
              </a:solidFill>
            </a:endParaRPr>
          </a:p>
          <a:p>
            <a:pPr algn="l" defTabSz="808990">
              <a:spcBef>
                <a:spcPts val="3300"/>
              </a:spcBef>
              <a:defRPr sz="4900"/>
            </a:pPr>
            <a:r>
              <a:rPr lang="en" sz="8800" dirty="0">
                <a:solidFill>
                  <a:schemeClr val="bg2">
                    <a:lumMod val="20000"/>
                    <a:lumOff val="80000"/>
                  </a:schemeClr>
                </a:solidFill>
              </a:rPr>
              <a:t>Have fun shopping!</a:t>
            </a:r>
            <a:endParaRPr lang="el-GR" sz="7200" dirty="0">
              <a:solidFill>
                <a:schemeClr val="bg2">
                  <a:lumMod val="20000"/>
                  <a:lumOff val="80000"/>
                </a:schemeClr>
              </a:solidFill>
            </a:endParaRPr>
          </a:p>
        </p:txBody>
      </p:sp>
    </p:spTree>
    <p:extLst>
      <p:ext uri="{BB962C8B-B14F-4D97-AF65-F5344CB8AC3E}">
        <p14:creationId xmlns:p14="http://schemas.microsoft.com/office/powerpoint/2010/main" val="7416869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Deal With Big Changes at Work: New Boss, Promotion, Merger,  Acquisition, Office Move">
            <a:extLst>
              <a:ext uri="{FF2B5EF4-FFF2-40B4-BE49-F238E27FC236}">
                <a16:creationId xmlns:a16="http://schemas.microsoft.com/office/drawing/2014/main" id="{9DB75E51-56EC-F24D-94F2-19665EE15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
        <p:nvSpPr>
          <p:cNvPr id="154" name="Αριθμός σλάιντ"/>
          <p:cNvSpPr txBox="1">
            <a:spLocks noGrp="1"/>
          </p:cNvSpPr>
          <p:nvPr>
            <p:ph type="sldNum" sz="quarter" idx="2"/>
          </p:nvPr>
        </p:nvSpPr>
        <p:spPr>
          <a:xfrm>
            <a:off x="960120" y="464236"/>
            <a:ext cx="1622038" cy="1007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p>
            <a:pPr>
              <a:spcAft>
                <a:spcPts val="600"/>
              </a:spcAft>
            </a:pPr>
            <a:fld id="{86CB4B4D-7CA3-9044-876B-883B54F8677D}" type="slidenum">
              <a:rPr lang="en-US" sz="2800">
                <a:solidFill>
                  <a:srgbClr val="FFFFFF"/>
                </a:solidFill>
              </a:rPr>
              <a:pPr>
                <a:spcAft>
                  <a:spcPts val="600"/>
                </a:spcAft>
              </a:pPr>
              <a:t>5</a:t>
            </a:fld>
            <a:endParaRPr lang="en-US" sz="2800">
              <a:solidFill>
                <a:srgbClr val="FFFFFF"/>
              </a:solidFill>
            </a:endParaRPr>
          </a:p>
        </p:txBody>
      </p:sp>
    </p:spTree>
    <p:extLst>
      <p:ext uri="{BB962C8B-B14F-4D97-AF65-F5344CB8AC3E}">
        <p14:creationId xmlns:p14="http://schemas.microsoft.com/office/powerpoint/2010/main" val="260174457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3B51E145-0C56-3647-A72C-6A4576032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lack Monitor, Apple, Computer Icon PNG Transparent Background, Free  Download #45247 - FreeIconsPNG">
            <a:extLst>
              <a:ext uri="{FF2B5EF4-FFF2-40B4-BE49-F238E27FC236}">
                <a16:creationId xmlns:a16="http://schemas.microsoft.com/office/drawing/2014/main" id="{3ACC5D3C-FB58-504F-9720-B2E8A74C6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6" name="Ορθογώνιο 5">
            <a:extLst>
              <a:ext uri="{FF2B5EF4-FFF2-40B4-BE49-F238E27FC236}">
                <a16:creationId xmlns:a16="http://schemas.microsoft.com/office/drawing/2014/main" id="{9D04A834-8F4B-CF41-BF5B-C936F192C91C}"/>
              </a:ext>
            </a:extLst>
          </p:cNvPr>
          <p:cNvSpPr/>
          <p:nvPr/>
        </p:nvSpPr>
        <p:spPr>
          <a:xfrm>
            <a:off x="4727577" y="143346"/>
            <a:ext cx="16138524" cy="66813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r>
              <a:rPr lang="en" sz="11500" dirty="0">
                <a:solidFill>
                  <a:srgbClr val="FFC000"/>
                </a:solidFill>
              </a:rPr>
              <a:t>greet_customer</a:t>
            </a:r>
            <a:r>
              <a:rPr lang="en" sz="11500" dirty="0">
                <a:solidFill>
                  <a:schemeClr val="bg2">
                    <a:lumMod val="20000"/>
                    <a:lumOff val="80000"/>
                  </a:schemeClr>
                </a:solidFill>
              </a:rPr>
              <a:t>(</a:t>
            </a:r>
            <a:endParaRPr lang="el-GR" sz="11500" dirty="0">
              <a:solidFill>
                <a:schemeClr val="bg2">
                  <a:lumMod val="20000"/>
                  <a:lumOff val="80000"/>
                </a:schemeClr>
              </a:solidFill>
            </a:endParaRPr>
          </a:p>
          <a:p>
            <a:pPr algn="l" defTabSz="808990">
              <a:spcBef>
                <a:spcPts val="3300"/>
              </a:spcBef>
              <a:defRPr sz="4900"/>
            </a:pPr>
            <a:r>
              <a:rPr lang="en-US" sz="11500" dirty="0">
                <a:solidFill>
                  <a:srgbClr val="C00000"/>
                </a:solidFill>
              </a:rPr>
              <a:t>item</a:t>
            </a:r>
            <a:r>
              <a:rPr lang="en-US" sz="11500" dirty="0">
                <a:solidFill>
                  <a:schemeClr val="bg2">
                    <a:lumMod val="20000"/>
                    <a:lumOff val="80000"/>
                  </a:schemeClr>
                </a:solidFill>
              </a:rPr>
              <a:t> = </a:t>
            </a:r>
            <a:r>
              <a:rPr lang="en" sz="11500" dirty="0">
                <a:solidFill>
                  <a:schemeClr val="bg2">
                    <a:lumMod val="20000"/>
                    <a:lumOff val="80000"/>
                  </a:schemeClr>
                </a:solidFill>
              </a:rPr>
              <a:t>“papayas”,</a:t>
            </a:r>
          </a:p>
          <a:p>
            <a:pPr algn="l" defTabSz="808990">
              <a:spcBef>
                <a:spcPts val="3300"/>
              </a:spcBef>
              <a:defRPr sz="4900"/>
            </a:pPr>
            <a:r>
              <a:rPr lang="en" sz="11500" dirty="0">
                <a:solidFill>
                  <a:srgbClr val="C00000"/>
                </a:solidFill>
              </a:rPr>
              <a:t>store</a:t>
            </a:r>
            <a:r>
              <a:rPr lang="en" sz="11500" dirty="0">
                <a:solidFill>
                  <a:schemeClr val="bg2">
                    <a:lumMod val="20000"/>
                    <a:lumOff val="80000"/>
                  </a:schemeClr>
                </a:solidFill>
              </a:rPr>
              <a:t> = "Stu's Staples”) </a:t>
            </a:r>
            <a:endParaRPr lang="el-GR" sz="11500" dirty="0">
              <a:solidFill>
                <a:schemeClr val="bg2">
                  <a:lumMod val="20000"/>
                  <a:lumOff val="80000"/>
                </a:schemeClr>
              </a:solidFill>
            </a:endParaRPr>
          </a:p>
        </p:txBody>
      </p:sp>
    </p:spTree>
    <p:extLst>
      <p:ext uri="{BB962C8B-B14F-4D97-AF65-F5344CB8AC3E}">
        <p14:creationId xmlns:p14="http://schemas.microsoft.com/office/powerpoint/2010/main" val="2632069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6">
                                            <p:txEl>
                                              <p:pRg st="0" end="0"/>
                                            </p:txEl>
                                          </p:spTgt>
                                        </p:tgtEl>
                                        <p:attrNameLst>
                                          <p:attrName>ppt_w</p:attrName>
                                        </p:attrNameLst>
                                      </p:cBhvr>
                                    </p:anim>
                                    <p:anim by="(#ppt_w*0.50)" calcmode="lin" valueType="num">
                                      <p:cBhvr>
                                        <p:cTn id="8" dur="500" decel="50000" autoRev="1" fill="hold">
                                          <p:stCondLst>
                                            <p:cond delay="0"/>
                                          </p:stCondLst>
                                        </p:cTn>
                                        <p:tgtEl>
                                          <p:spTgt spid="6">
                                            <p:txEl>
                                              <p:pRg st="0" end="0"/>
                                            </p:txEl>
                                          </p:spTgt>
                                        </p:tgtEl>
                                        <p:attrNameLst>
                                          <p:attrName>ppt_x</p:attrName>
                                        </p:attrNameLst>
                                      </p:cBhvr>
                                    </p:anim>
                                    <p:anim from="(-#ppt_h/2)" to="(#ppt_y)" calcmode="lin" valueType="num">
                                      <p:cBhvr>
                                        <p:cTn id="9" dur="1000" fill="hold">
                                          <p:stCondLst>
                                            <p:cond delay="0"/>
                                          </p:stCondLst>
                                        </p:cTn>
                                        <p:tgtEl>
                                          <p:spTgt spid="6">
                                            <p:txEl>
                                              <p:pRg st="0" end="0"/>
                                            </p:txEl>
                                          </p:spTgt>
                                        </p:tgtEl>
                                        <p:attrNameLst>
                                          <p:attrName>ppt_y</p:attrName>
                                        </p:attrNameLst>
                                      </p:cBhvr>
                                    </p:anim>
                                    <p:animRot by="21600000">
                                      <p:cBhvr>
                                        <p:cTn id="10" dur="1000" fill="hold">
                                          <p:stCondLst>
                                            <p:cond delay="0"/>
                                          </p:stCondLst>
                                        </p:cTn>
                                        <p:tgtEl>
                                          <p:spTgt spid="6">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6">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6">
                                            <p:txEl>
                                              <p:pRg st="1" end="1"/>
                                            </p:txEl>
                                          </p:spTgt>
                                        </p:tgtEl>
                                        <p:attrNameLst>
                                          <p:attrName>ppt_w</p:attrName>
                                        </p:attrNameLst>
                                      </p:cBhvr>
                                    </p:anim>
                                    <p:anim by="(#ppt_w*0.50)" calcmode="lin" valueType="num">
                                      <p:cBhvr>
                                        <p:cTn id="14" dur="500" decel="50000" autoRev="1" fill="hold">
                                          <p:stCondLst>
                                            <p:cond delay="0"/>
                                          </p:stCondLst>
                                        </p:cTn>
                                        <p:tgtEl>
                                          <p:spTgt spid="6">
                                            <p:txEl>
                                              <p:pRg st="1" end="1"/>
                                            </p:txEl>
                                          </p:spTgt>
                                        </p:tgtEl>
                                        <p:attrNameLst>
                                          <p:attrName>ppt_x</p:attrName>
                                        </p:attrNameLst>
                                      </p:cBhvr>
                                    </p:anim>
                                    <p:anim from="(-#ppt_h/2)" to="(#ppt_y)" calcmode="lin" valueType="num">
                                      <p:cBhvr>
                                        <p:cTn id="15" dur="1000" fill="hold">
                                          <p:stCondLst>
                                            <p:cond delay="0"/>
                                          </p:stCondLst>
                                        </p:cTn>
                                        <p:tgtEl>
                                          <p:spTgt spid="6">
                                            <p:txEl>
                                              <p:pRg st="1" end="1"/>
                                            </p:txEl>
                                          </p:spTgt>
                                        </p:tgtEl>
                                        <p:attrNameLst>
                                          <p:attrName>ppt_y</p:attrName>
                                        </p:attrNameLst>
                                      </p:cBhvr>
                                    </p:anim>
                                    <p:animRot by="21600000">
                                      <p:cBhvr>
                                        <p:cTn id="16" dur="1000" fill="hold">
                                          <p:stCondLst>
                                            <p:cond delay="0"/>
                                          </p:stCondLst>
                                        </p:cTn>
                                        <p:tgtEl>
                                          <p:spTgt spid="6">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6">
                                            <p:txEl>
                                              <p:pRg st="2" end="2"/>
                                            </p:txEl>
                                          </p:spTgt>
                                        </p:tgtEl>
                                        <p:attrNameLst>
                                          <p:attrName>ppt_w</p:attrName>
                                        </p:attrNameLst>
                                      </p:cBhvr>
                                    </p:anim>
                                    <p:anim by="(#ppt_w*0.50)" calcmode="lin" valueType="num">
                                      <p:cBhvr>
                                        <p:cTn id="20" dur="500" decel="50000" autoRev="1" fill="hold">
                                          <p:stCondLst>
                                            <p:cond delay="0"/>
                                          </p:stCondLst>
                                        </p:cTn>
                                        <p:tgtEl>
                                          <p:spTgt spid="6">
                                            <p:txEl>
                                              <p:pRg st="2" end="2"/>
                                            </p:txEl>
                                          </p:spTgt>
                                        </p:tgtEl>
                                        <p:attrNameLst>
                                          <p:attrName>ppt_x</p:attrName>
                                        </p:attrNameLst>
                                      </p:cBhvr>
                                    </p:anim>
                                    <p:anim from="(-#ppt_h/2)" to="(#ppt_y)" calcmode="lin" valueType="num">
                                      <p:cBhvr>
                                        <p:cTn id="21" dur="1000" fill="hold">
                                          <p:stCondLst>
                                            <p:cond delay="0"/>
                                          </p:stCondLst>
                                        </p:cTn>
                                        <p:tgtEl>
                                          <p:spTgt spid="6">
                                            <p:txEl>
                                              <p:pRg st="2" end="2"/>
                                            </p:txEl>
                                          </p:spTgt>
                                        </p:tgtEl>
                                        <p:attrNameLst>
                                          <p:attrName>ppt_y</p:attrName>
                                        </p:attrNameLst>
                                      </p:cBhvr>
                                    </p:anim>
                                    <p:animRot by="21600000">
                                      <p:cBhvr>
                                        <p:cTn id="22" dur="1000" fill="hold">
                                          <p:stCondLst>
                                            <p:cond delay="0"/>
                                          </p:stCondLst>
                                        </p:cTn>
                                        <p:tgtEl>
                                          <p:spTgt spid="6">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p>
        </p:txBody>
      </p:sp>
    </p:spTree>
    <p:extLst>
      <p:ext uri="{BB962C8B-B14F-4D97-AF65-F5344CB8AC3E}">
        <p14:creationId xmlns:p14="http://schemas.microsoft.com/office/powerpoint/2010/main" val="2839496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 sz="5400" dirty="0" err="1">
                <a:solidFill>
                  <a:schemeClr val="bg2">
                    <a:lumMod val="20000"/>
                    <a:lumOff val="80000"/>
                  </a:schemeClr>
                </a:solidFill>
              </a:rPr>
              <a:t>Vasilopoulos</a:t>
            </a:r>
            <a:r>
              <a:rPr lang="en" sz="5400" dirty="0">
                <a:solidFill>
                  <a:schemeClr val="bg2">
                    <a:lumMod val="20000"/>
                    <a:lumOff val="80000"/>
                  </a:schemeClr>
                </a:solidFill>
              </a:rPr>
              <a:t>’, ‘papaya’)</a:t>
            </a:r>
          </a:p>
        </p:txBody>
      </p:sp>
    </p:spTree>
    <p:extLst>
      <p:ext uri="{BB962C8B-B14F-4D97-AF65-F5344CB8AC3E}">
        <p14:creationId xmlns:p14="http://schemas.microsoft.com/office/powerpoint/2010/main" val="31571620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Xalkiadakis</a:t>
            </a:r>
            <a:r>
              <a:rPr lang="en" sz="5400" dirty="0">
                <a:solidFill>
                  <a:schemeClr val="bg2">
                    <a:lumMod val="20000"/>
                    <a:lumOff val="80000"/>
                  </a:schemeClr>
                </a:solidFill>
              </a:rPr>
              <a:t>’)</a:t>
            </a:r>
          </a:p>
        </p:txBody>
      </p:sp>
    </p:spTree>
    <p:extLst>
      <p:ext uri="{BB962C8B-B14F-4D97-AF65-F5344CB8AC3E}">
        <p14:creationId xmlns:p14="http://schemas.microsoft.com/office/powerpoint/2010/main" val="1218065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US" sz="5400" dirty="0">
                <a:solidFill>
                  <a:schemeClr val="bg2">
                    <a:lumMod val="20000"/>
                    <a:lumOff val="80000"/>
                  </a:schemeClr>
                </a:solidFill>
              </a:rPr>
              <a:t>item</a:t>
            </a:r>
            <a:r>
              <a:rPr lang="en" sz="5400" dirty="0">
                <a:solidFill>
                  <a:schemeClr val="bg2">
                    <a:lumMod val="20000"/>
                    <a:lumOff val="80000"/>
                  </a:schemeClr>
                </a:solidFill>
              </a:rPr>
              <a:t> = ‘apple’)</a:t>
            </a:r>
          </a:p>
        </p:txBody>
      </p:sp>
    </p:spTree>
    <p:extLst>
      <p:ext uri="{BB962C8B-B14F-4D97-AF65-F5344CB8AC3E}">
        <p14:creationId xmlns:p14="http://schemas.microsoft.com/office/powerpoint/2010/main" val="3110800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4800" dirty="0">
                <a:solidFill>
                  <a:srgbClr val="FFC000"/>
                </a:solidFill>
              </a:rPr>
              <a:t>greet_customer</a:t>
            </a:r>
            <a:r>
              <a:rPr lang="en" sz="4800" dirty="0">
                <a:solidFill>
                  <a:schemeClr val="bg2">
                    <a:lumMod val="20000"/>
                    <a:lumOff val="80000"/>
                  </a:schemeClr>
                </a:solidFill>
              </a:rPr>
              <a:t>(item = ‘milk’, store = ‘</a:t>
            </a:r>
            <a:r>
              <a:rPr lang="en" sz="4800" dirty="0" err="1">
                <a:solidFill>
                  <a:schemeClr val="bg2">
                    <a:lumMod val="20000"/>
                    <a:lumOff val="80000"/>
                  </a:schemeClr>
                </a:solidFill>
              </a:rPr>
              <a:t>Xalkiadakis</a:t>
            </a:r>
            <a:r>
              <a:rPr lang="en" sz="4800" dirty="0">
                <a:solidFill>
                  <a:schemeClr val="bg2">
                    <a:lumMod val="20000"/>
                    <a:lumOff val="80000"/>
                  </a:schemeClr>
                </a:solidFill>
              </a:rPr>
              <a:t>’)</a:t>
            </a:r>
          </a:p>
        </p:txBody>
      </p:sp>
    </p:spTree>
    <p:extLst>
      <p:ext uri="{BB962C8B-B14F-4D97-AF65-F5344CB8AC3E}">
        <p14:creationId xmlns:p14="http://schemas.microsoft.com/office/powerpoint/2010/main" val="3359690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l-GR" sz="5400" dirty="0">
                <a:solidFill>
                  <a:schemeClr val="bg2">
                    <a:lumMod val="20000"/>
                    <a:lumOff val="80000"/>
                  </a:schemeClr>
                </a:solidFill>
              </a:rPr>
              <a:t>‘</a:t>
            </a:r>
            <a:r>
              <a:rPr lang="en-US" sz="5400" dirty="0">
                <a:solidFill>
                  <a:schemeClr val="bg2">
                    <a:lumMod val="20000"/>
                    <a:lumOff val="80000"/>
                  </a:schemeClr>
                </a:solidFill>
              </a:rPr>
              <a:t>Bazaar</a:t>
            </a:r>
            <a:r>
              <a:rPr lang="el-GR" sz="5400" dirty="0">
                <a:solidFill>
                  <a:schemeClr val="bg2">
                    <a:lumMod val="20000"/>
                    <a:lumOff val="80000"/>
                  </a:schemeClr>
                </a:solidFill>
              </a:rPr>
              <a:t>’</a:t>
            </a:r>
            <a:r>
              <a:rPr lang="en" sz="5400" dirty="0">
                <a:solidFill>
                  <a:schemeClr val="bg2">
                    <a:lumMod val="20000"/>
                    <a:lumOff val="80000"/>
                  </a:schemeClr>
                </a:solidFill>
              </a:rPr>
              <a:t>)</a:t>
            </a:r>
          </a:p>
        </p:txBody>
      </p:sp>
    </p:spTree>
    <p:extLst>
      <p:ext uri="{BB962C8B-B14F-4D97-AF65-F5344CB8AC3E}">
        <p14:creationId xmlns:p14="http://schemas.microsoft.com/office/powerpoint/2010/main" val="139735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‘Bazaar’)</a:t>
            </a:r>
          </a:p>
        </p:txBody>
      </p:sp>
    </p:spTree>
    <p:extLst>
      <p:ext uri="{BB962C8B-B14F-4D97-AF65-F5344CB8AC3E}">
        <p14:creationId xmlns:p14="http://schemas.microsoft.com/office/powerpoint/2010/main" val="41780869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Στιγμιότυπο 2020-08-16, 10.12.48 μμ.png" descr="Στιγμιότυπο 2020-08-16, 10.12.48 μμ.png"/>
          <p:cNvPicPr>
            <a:picLocks noChangeAspect="1"/>
          </p:cNvPicPr>
          <p:nvPr/>
        </p:nvPicPr>
        <p:blipFill>
          <a:blip r:embed="rId3"/>
          <a:stretch>
            <a:fillRect/>
          </a:stretch>
        </p:blipFill>
        <p:spPr>
          <a:xfrm>
            <a:off x="1180308" y="9494111"/>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4"/>
          <a:stretch>
            <a:fillRect/>
          </a:stretch>
        </p:blipFill>
        <p:spPr>
          <a:xfrm>
            <a:off x="860177" y="4716583"/>
            <a:ext cx="21817115" cy="1515788"/>
          </a:xfrm>
          <a:prstGeom prst="rect">
            <a:avLst/>
          </a:prstGeom>
          <a:ln w="12700">
            <a:miter lim="400000"/>
          </a:ln>
        </p:spPr>
      </p:pic>
      <p:sp>
        <p:nvSpPr>
          <p:cNvPr id="6" name="Ορθογώνιο 5">
            <a:extLst>
              <a:ext uri="{FF2B5EF4-FFF2-40B4-BE49-F238E27FC236}">
                <a16:creationId xmlns:a16="http://schemas.microsoft.com/office/drawing/2014/main" id="{B6AAABAC-E2EE-9848-AE56-21A95CFDC1E1}"/>
              </a:ext>
            </a:extLst>
          </p:cNvPr>
          <p:cNvSpPr/>
          <p:nvPr/>
        </p:nvSpPr>
        <p:spPr>
          <a:xfrm>
            <a:off x="10159434" y="2948633"/>
            <a:ext cx="215956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INPUT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2" name="Ορθογώνιο 11">
            <a:extLst>
              <a:ext uri="{FF2B5EF4-FFF2-40B4-BE49-F238E27FC236}">
                <a16:creationId xmlns:a16="http://schemas.microsoft.com/office/drawing/2014/main" id="{03B20C95-1D0B-CF49-BFDD-71EF9D1D2793}"/>
              </a:ext>
            </a:extLst>
          </p:cNvPr>
          <p:cNvSpPr/>
          <p:nvPr/>
        </p:nvSpPr>
        <p:spPr>
          <a:xfrm>
            <a:off x="9776318" y="8020839"/>
            <a:ext cx="29258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OUTPUT</a:t>
            </a:r>
            <a:endParaRPr lang="el-GR"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randombar(horizontal)">
                                      <p:cBhvr>
                                        <p:cTn id="1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(‘milk’)</a:t>
            </a:r>
          </a:p>
        </p:txBody>
      </p:sp>
    </p:spTree>
    <p:extLst>
      <p:ext uri="{BB962C8B-B14F-4D97-AF65-F5344CB8AC3E}">
        <p14:creationId xmlns:p14="http://schemas.microsoft.com/office/powerpoint/2010/main" val="70832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5" end="5"/>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5" end="5"/>
                                            </p:txEl>
                                          </p:spTgt>
                                        </p:tgtEl>
                                        <p:attrNameLst>
                                          <p:attrName>ppt_w</p:attrName>
                                        </p:attrNameLst>
                                      </p:cBhvr>
                                    </p:anim>
                                    <p:anim by="(#ppt_w*0.50)" calcmode="lin" valueType="num">
                                      <p:cBhvr>
                                        <p:cTn id="14" dur="500" decel="50000" autoRev="1" fill="hold">
                                          <p:stCondLst>
                                            <p:cond delay="0"/>
                                          </p:stCondLst>
                                        </p:cTn>
                                        <p:tgtEl>
                                          <p:spTgt spid="9">
                                            <p:txEl>
                                              <p:pRg st="5" end="5"/>
                                            </p:txEl>
                                          </p:spTgt>
                                        </p:tgtEl>
                                        <p:attrNameLst>
                                          <p:attrName>ppt_x</p:attrName>
                                        </p:attrNameLst>
                                      </p:cBhvr>
                                    </p:anim>
                                    <p:anim from="(-#ppt_h/2)" to="(#ppt_y)" calcmode="lin" valueType="num">
                                      <p:cBhvr>
                                        <p:cTn id="15" dur="1000" fill="hold">
                                          <p:stCondLst>
                                            <p:cond delay="0"/>
                                          </p:stCondLst>
                                        </p:cTn>
                                        <p:tgtEl>
                                          <p:spTgt spid="9">
                                            <p:txEl>
                                              <p:pRg st="5" end="5"/>
                                            </p:txEl>
                                          </p:spTgt>
                                        </p:tgtEl>
                                        <p:attrNameLst>
                                          <p:attrName>ppt_y</p:attrName>
                                        </p:attrNameLst>
                                      </p:cBhvr>
                                    </p:anim>
                                    <p:animRot by="21600000">
                                      <p:cBhvr>
                                        <p:cTn id="16"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a:t>
            </a:r>
          </a:p>
        </p:txBody>
      </p:sp>
    </p:spTree>
    <p:extLst>
      <p:ext uri="{BB962C8B-B14F-4D97-AF65-F5344CB8AC3E}">
        <p14:creationId xmlns:p14="http://schemas.microsoft.com/office/powerpoint/2010/main" val="4029051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 store = ‘</a:t>
            </a:r>
            <a:r>
              <a:rPr lang="en" sz="5400" dirty="0" err="1">
                <a:solidFill>
                  <a:schemeClr val="bg2">
                    <a:lumMod val="20000"/>
                    <a:lumOff val="80000"/>
                  </a:schemeClr>
                </a:solidFill>
              </a:rPr>
              <a:t>Ariadni</a:t>
            </a:r>
            <a:r>
              <a:rPr lang="en" sz="5400" dirty="0">
                <a:solidFill>
                  <a:schemeClr val="bg2">
                    <a:lumMod val="20000"/>
                    <a:lumOff val="80000"/>
                  </a:schemeClr>
                </a:solidFill>
              </a:rPr>
              <a:t>’)</a:t>
            </a:r>
          </a:p>
        </p:txBody>
      </p:sp>
    </p:spTree>
    <p:extLst>
      <p:ext uri="{BB962C8B-B14F-4D97-AF65-F5344CB8AC3E}">
        <p14:creationId xmlns:p14="http://schemas.microsoft.com/office/powerpoint/2010/main" val="8556469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Ariadni</a:t>
            </a:r>
            <a:r>
              <a:rPr lang="en" sz="5400" dirty="0">
                <a:solidFill>
                  <a:schemeClr val="bg2">
                    <a:lumMod val="20000"/>
                    <a:lumOff val="80000"/>
                  </a:schemeClr>
                </a:solidFill>
              </a:rPr>
              <a:t>’, item = ‘milk’)</a:t>
            </a:r>
          </a:p>
        </p:txBody>
      </p:sp>
    </p:spTree>
    <p:extLst>
      <p:ext uri="{BB962C8B-B14F-4D97-AF65-F5344CB8AC3E}">
        <p14:creationId xmlns:p14="http://schemas.microsoft.com/office/powerpoint/2010/main" val="4151883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F8C140B7-3BEB-8749-A0AE-B28E74C690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6682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12944475" cy="95974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CODE HERE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divide_by_four</a:t>
            </a:r>
            <a:r>
              <a:rPr lang="en" sz="4900" dirty="0">
                <a:solidFill>
                  <a:schemeClr val="bg2">
                    <a:lumMod val="20000"/>
                    <a:lumOff val="80000"/>
                  </a:schemeClr>
                </a:solidFill>
              </a:rPr>
              <a:t>(</a:t>
            </a:r>
            <a:r>
              <a:rPr lang="en" sz="4900" dirty="0" err="1">
                <a:solidFill>
                  <a:schemeClr val="bg2">
                    <a:lumMod val="20000"/>
                    <a:lumOff val="80000"/>
                  </a:schemeClr>
                </a:solidFill>
              </a:rPr>
              <a:t>input_number</a:t>
            </a:r>
            <a:r>
              <a:rPr lang="en" sz="4900" dirty="0">
                <a:solidFill>
                  <a:schemeClr val="bg2">
                    <a:lumMod val="20000"/>
                    <a:lumOff val="80000"/>
                  </a:schemeClr>
                </a:solidFill>
              </a:rPr>
              <a:t>):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input_number</a:t>
            </a:r>
            <a:r>
              <a:rPr lang="en" sz="4900" dirty="0">
                <a:solidFill>
                  <a:schemeClr val="bg2">
                    <a:lumMod val="20000"/>
                    <a:lumOff val="80000"/>
                  </a:schemeClr>
                </a:solidFill>
              </a:rPr>
              <a:t>/4</a:t>
            </a:r>
          </a:p>
          <a:p>
            <a:pPr algn="l" defTabSz="808990">
              <a:spcBef>
                <a:spcPts val="3300"/>
              </a:spcBef>
              <a:defRPr sz="4900"/>
            </a:pPr>
            <a:endParaRPr lang="en" sz="54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result = </a:t>
            </a:r>
            <a:r>
              <a:rPr lang="en" sz="4900" dirty="0" err="1">
                <a:solidFill>
                  <a:schemeClr val="bg2">
                    <a:lumMod val="20000"/>
                    <a:lumOff val="80000"/>
                  </a:schemeClr>
                </a:solidFill>
              </a:rPr>
              <a:t>divide_by_four</a:t>
            </a:r>
            <a:r>
              <a:rPr lang="en" sz="4900" dirty="0">
                <a:solidFill>
                  <a:schemeClr val="bg2">
                    <a:lumMod val="20000"/>
                    <a:lumOff val="80000"/>
                  </a:schemeClr>
                </a:solidFill>
              </a:rPr>
              <a:t>(16) </a:t>
            </a:r>
          </a:p>
          <a:p>
            <a:pPr algn="l" defTabSz="808990">
              <a:spcBef>
                <a:spcPts val="3300"/>
              </a:spcBef>
              <a:defRPr sz="4900"/>
            </a:pPr>
            <a:r>
              <a:rPr lang="en" sz="4900" dirty="0">
                <a:solidFill>
                  <a:schemeClr val="bg2">
                    <a:lumMod val="20000"/>
                    <a:lumOff val="80000"/>
                  </a:schemeClr>
                </a:solidFill>
              </a:rPr>
              <a:t>print(f’16 divided by 4 is {result}’) </a:t>
            </a:r>
          </a:p>
          <a:p>
            <a:pPr algn="l" defTabSz="808990">
              <a:spcBef>
                <a:spcPts val="3300"/>
              </a:spcBef>
              <a:defRPr sz="4900"/>
            </a:pPr>
            <a:r>
              <a:rPr lang="en" sz="4900" dirty="0">
                <a:solidFill>
                  <a:schemeClr val="bg2">
                    <a:lumMod val="20000"/>
                    <a:lumOff val="80000"/>
                  </a:schemeClr>
                </a:solidFill>
              </a:rPr>
              <a:t>result2 = </a:t>
            </a:r>
            <a:r>
              <a:rPr lang="en" sz="4900" dirty="0" err="1">
                <a:solidFill>
                  <a:schemeClr val="bg2">
                    <a:lumMod val="20000"/>
                    <a:lumOff val="80000"/>
                  </a:schemeClr>
                </a:solidFill>
              </a:rPr>
              <a:t>divide_by_four</a:t>
            </a:r>
            <a:r>
              <a:rPr lang="en" sz="4900" dirty="0">
                <a:solidFill>
                  <a:schemeClr val="bg2">
                    <a:lumMod val="20000"/>
                    <a:lumOff val="80000"/>
                  </a:schemeClr>
                </a:solidFill>
              </a:rPr>
              <a:t>(result)</a:t>
            </a:r>
          </a:p>
          <a:p>
            <a:pPr algn="l" defTabSz="808990">
              <a:spcBef>
                <a:spcPts val="3300"/>
              </a:spcBef>
              <a:defRPr sz="4900"/>
            </a:pPr>
            <a:r>
              <a:rPr lang="en" sz="4900" dirty="0">
                <a:solidFill>
                  <a:schemeClr val="bg2">
                    <a:lumMod val="20000"/>
                    <a:lumOff val="80000"/>
                  </a:schemeClr>
                </a:solidFill>
              </a:rPr>
              <a:t>print(f’ {result} divided by 4 is {result2}’)</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7E1596CE-83B3-6542-AEDE-3C6CA72B8F20}"/>
              </a:ext>
            </a:extLst>
          </p:cNvPr>
          <p:cNvSpPr/>
          <p:nvPr/>
        </p:nvSpPr>
        <p:spPr>
          <a:xfrm>
            <a:off x="13428268" y="911381"/>
            <a:ext cx="9469832" cy="952055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EXPLAIN HERE</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endParaRPr lang="en" sz="4900" dirty="0">
              <a:solidFill>
                <a:srgbClr val="C00000"/>
              </a:solidFill>
            </a:endParaRPr>
          </a:p>
          <a:p>
            <a:pPr algn="l" defTabSz="808990">
              <a:spcBef>
                <a:spcPts val="3300"/>
              </a:spcBef>
              <a:defRPr sz="4900"/>
            </a:pPr>
            <a:endParaRPr lang="en" sz="4900" dirty="0">
              <a:solidFill>
                <a:srgbClr val="C00000"/>
              </a:solidFill>
            </a:endParaRPr>
          </a:p>
          <a:p>
            <a:pPr algn="l" defTabSz="808990">
              <a:spcBef>
                <a:spcPts val="3300"/>
              </a:spcBef>
              <a:defRPr sz="4900"/>
            </a:pPr>
            <a:r>
              <a:rPr lang="en" sz="4900" dirty="0">
                <a:solidFill>
                  <a:srgbClr val="C00000"/>
                </a:solidFill>
              </a:rPr>
              <a:t>#</a:t>
            </a:r>
            <a:r>
              <a:rPr lang="en" sz="4900" dirty="0">
                <a:solidFill>
                  <a:schemeClr val="bg2">
                    <a:lumMod val="20000"/>
                    <a:lumOff val="80000"/>
                  </a:schemeClr>
                </a:solidFill>
              </a:rPr>
              <a:t> </a:t>
            </a:r>
            <a:r>
              <a:rPr lang="en" sz="4900" dirty="0">
                <a:solidFill>
                  <a:srgbClr val="C00000"/>
                </a:solidFill>
              </a:rPr>
              <a:t>result = 4</a:t>
            </a:r>
          </a:p>
          <a:p>
            <a:pPr algn="l" defTabSz="808990">
              <a:spcBef>
                <a:spcPts val="3300"/>
              </a:spcBef>
              <a:defRPr sz="4900"/>
            </a:pPr>
            <a:r>
              <a:rPr lang="en" sz="4900" dirty="0">
                <a:solidFill>
                  <a:schemeClr val="bg2">
                    <a:lumMod val="20000"/>
                    <a:lumOff val="80000"/>
                  </a:schemeClr>
                </a:solidFill>
              </a:rPr>
              <a:t>Output: 16 divided by 4 is </a:t>
            </a:r>
            <a:r>
              <a:rPr lang="en" sz="4900" dirty="0">
                <a:solidFill>
                  <a:srgbClr val="C00000"/>
                </a:solidFill>
              </a:rPr>
              <a:t>4</a:t>
            </a:r>
          </a:p>
          <a:p>
            <a:pPr algn="l" defTabSz="808990">
              <a:spcBef>
                <a:spcPts val="3300"/>
              </a:spcBef>
              <a:defRPr sz="4900"/>
            </a:pPr>
            <a:r>
              <a:rPr lang="en" sz="4900" dirty="0">
                <a:solidFill>
                  <a:srgbClr val="00B050"/>
                </a:solidFill>
              </a:rPr>
              <a:t># result_2 = 1</a:t>
            </a:r>
          </a:p>
          <a:p>
            <a:pPr algn="l" defTabSz="808990">
              <a:spcBef>
                <a:spcPts val="3300"/>
              </a:spcBef>
              <a:defRPr sz="4900"/>
            </a:pPr>
            <a:r>
              <a:rPr lang="en" sz="4900" dirty="0">
                <a:solidFill>
                  <a:schemeClr val="bg2">
                    <a:lumMod val="20000"/>
                    <a:lumOff val="80000"/>
                  </a:schemeClr>
                </a:solidFill>
              </a:rPr>
              <a:t>Output:  </a:t>
            </a:r>
            <a:r>
              <a:rPr lang="en" sz="4900" dirty="0">
                <a:solidFill>
                  <a:srgbClr val="C00000"/>
                </a:solidFill>
              </a:rPr>
              <a:t>4</a:t>
            </a:r>
            <a:r>
              <a:rPr lang="en" sz="4900" dirty="0">
                <a:solidFill>
                  <a:schemeClr val="bg2">
                    <a:lumMod val="20000"/>
                    <a:lumOff val="80000"/>
                  </a:schemeClr>
                </a:solidFill>
              </a:rPr>
              <a:t> divided by 4 is </a:t>
            </a:r>
            <a:r>
              <a:rPr lang="en" sz="4900" dirty="0">
                <a:solidFill>
                  <a:srgbClr val="00B050"/>
                </a:solidFill>
              </a:rPr>
              <a:t>1</a:t>
            </a:r>
            <a:endParaRPr lang="en" sz="5400" dirty="0">
              <a:solidFill>
                <a:srgbClr val="00B050"/>
              </a:solidFill>
            </a:endParaRPr>
          </a:p>
        </p:txBody>
      </p:sp>
    </p:spTree>
    <p:extLst>
      <p:ext uri="{BB962C8B-B14F-4D97-AF65-F5344CB8AC3E}">
        <p14:creationId xmlns:p14="http://schemas.microsoft.com/office/powerpoint/2010/main" val="1583757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par>
                          <p:cTn id="9" fill="hold">
                            <p:stCondLst>
                              <p:cond delay="4000"/>
                            </p:stCondLst>
                            <p:childTnLst>
                              <p:par>
                                <p:cTn id="10" presetID="56" presetClass="entr" presetSubtype="0" fill="hold" nodeType="afterEffect">
                                  <p:stCondLst>
                                    <p:cond delay="0"/>
                                  </p:stCondLst>
                                  <p:iterate type="lt">
                                    <p:tmPct val="10000"/>
                                  </p:iterate>
                                  <p:childTnLst>
                                    <p:set>
                                      <p:cBhvr>
                                        <p:cTn id="11" dur="1" fill="hold">
                                          <p:stCondLst>
                                            <p:cond delay="0"/>
                                          </p:stCondLst>
                                        </p:cTn>
                                        <p:tgtEl>
                                          <p:spTgt spid="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9">
                                            <p:txEl>
                                              <p:pRg st="1" end="1"/>
                                            </p:txEl>
                                          </p:spTgt>
                                        </p:tgtEl>
                                        <p:attrNameLst>
                                          <p:attrName>ppt_w</p:attrName>
                                        </p:attrNameLst>
                                      </p:cBhvr>
                                    </p:anim>
                                    <p:anim by="(#ppt_w*0.50)" calcmode="lin" valueType="num">
                                      <p:cBhvr>
                                        <p:cTn id="13" dur="500" decel="50000" autoRev="1" fill="hold">
                                          <p:stCondLst>
                                            <p:cond delay="0"/>
                                          </p:stCondLst>
                                        </p:cTn>
                                        <p:tgtEl>
                                          <p:spTgt spid="9">
                                            <p:txEl>
                                              <p:pRg st="1" end="1"/>
                                            </p:txEl>
                                          </p:spTgt>
                                        </p:tgtEl>
                                        <p:attrNameLst>
                                          <p:attrName>ppt_x</p:attrName>
                                        </p:attrNameLst>
                                      </p:cBhvr>
                                    </p:anim>
                                    <p:anim from="(-#ppt_h/2)" to="(#ppt_y)" calcmode="lin" valueType="num">
                                      <p:cBhvr>
                                        <p:cTn id="14" dur="1000" fill="hold">
                                          <p:stCondLst>
                                            <p:cond delay="0"/>
                                          </p:stCondLst>
                                        </p:cTn>
                                        <p:tgtEl>
                                          <p:spTgt spid="9">
                                            <p:txEl>
                                              <p:pRg st="1" end="1"/>
                                            </p:txEl>
                                          </p:spTgt>
                                        </p:tgtEl>
                                        <p:attrNameLst>
                                          <p:attrName>ppt_y</p:attrName>
                                        </p:attrNameLst>
                                      </p:cBhvr>
                                    </p:anim>
                                    <p:animRot by="21600000">
                                      <p:cBhvr>
                                        <p:cTn id="15" dur="1000" fill="hold">
                                          <p:stCondLst>
                                            <p:cond delay="0"/>
                                          </p:stCondLst>
                                        </p:cTn>
                                        <p:tgtEl>
                                          <p:spTgt spid="9">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9">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9">
                                            <p:txEl>
                                              <p:pRg st="2" end="2"/>
                                            </p:txEl>
                                          </p:spTgt>
                                        </p:tgtEl>
                                        <p:attrNameLst>
                                          <p:attrName>ppt_w</p:attrName>
                                        </p:attrNameLst>
                                      </p:cBhvr>
                                    </p:anim>
                                    <p:anim by="(#ppt_w*0.50)" calcmode="lin" valueType="num">
                                      <p:cBhvr>
                                        <p:cTn id="19" dur="500" decel="50000" autoRev="1" fill="hold">
                                          <p:stCondLst>
                                            <p:cond delay="0"/>
                                          </p:stCondLst>
                                        </p:cTn>
                                        <p:tgtEl>
                                          <p:spTgt spid="9">
                                            <p:txEl>
                                              <p:pRg st="2" end="2"/>
                                            </p:txEl>
                                          </p:spTgt>
                                        </p:tgtEl>
                                        <p:attrNameLst>
                                          <p:attrName>ppt_x</p:attrName>
                                        </p:attrNameLst>
                                      </p:cBhvr>
                                    </p:anim>
                                    <p:anim from="(-#ppt_h/2)" to="(#ppt_y)" calcmode="lin" valueType="num">
                                      <p:cBhvr>
                                        <p:cTn id="20" dur="1000" fill="hold">
                                          <p:stCondLst>
                                            <p:cond delay="0"/>
                                          </p:stCondLst>
                                        </p:cTn>
                                        <p:tgtEl>
                                          <p:spTgt spid="9">
                                            <p:txEl>
                                              <p:pRg st="2" end="2"/>
                                            </p:txEl>
                                          </p:spTgt>
                                        </p:tgtEl>
                                        <p:attrNameLst>
                                          <p:attrName>ppt_y</p:attrName>
                                        </p:attrNameLst>
                                      </p:cBhvr>
                                    </p:anim>
                                    <p:animRot by="21600000">
                                      <p:cBhvr>
                                        <p:cTn id="21" dur="1000" fill="hold">
                                          <p:stCondLst>
                                            <p:cond delay="0"/>
                                          </p:stCondLst>
                                        </p:cTn>
                                        <p:tgtEl>
                                          <p:spTgt spid="9">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9">
                                            <p:txEl>
                                              <p:pRg st="4" end="4"/>
                                            </p:txEl>
                                          </p:spTgt>
                                        </p:tgtEl>
                                        <p:attrNameLst>
                                          <p:attrName>style.visibility</p:attrName>
                                        </p:attrNameLst>
                                      </p:cBhvr>
                                      <p:to>
                                        <p:strVal val="visible"/>
                                      </p:to>
                                    </p:set>
                                    <p:anim by="(-#ppt_w*2)" calcmode="lin" valueType="num">
                                      <p:cBhvr rctx="PPT">
                                        <p:cTn id="24" dur="500" autoRev="1" fill="hold">
                                          <p:stCondLst>
                                            <p:cond delay="0"/>
                                          </p:stCondLst>
                                        </p:cTn>
                                        <p:tgtEl>
                                          <p:spTgt spid="9">
                                            <p:txEl>
                                              <p:pRg st="4" end="4"/>
                                            </p:txEl>
                                          </p:spTgt>
                                        </p:tgtEl>
                                        <p:attrNameLst>
                                          <p:attrName>ppt_w</p:attrName>
                                        </p:attrNameLst>
                                      </p:cBhvr>
                                    </p:anim>
                                    <p:anim by="(#ppt_w*0.50)" calcmode="lin" valueType="num">
                                      <p:cBhvr>
                                        <p:cTn id="25" dur="500" decel="50000" autoRev="1" fill="hold">
                                          <p:stCondLst>
                                            <p:cond delay="0"/>
                                          </p:stCondLst>
                                        </p:cTn>
                                        <p:tgtEl>
                                          <p:spTgt spid="9">
                                            <p:txEl>
                                              <p:pRg st="4" end="4"/>
                                            </p:txEl>
                                          </p:spTgt>
                                        </p:tgtEl>
                                        <p:attrNameLst>
                                          <p:attrName>ppt_x</p:attrName>
                                        </p:attrNameLst>
                                      </p:cBhvr>
                                    </p:anim>
                                    <p:anim from="(-#ppt_h/2)" to="(#ppt_y)" calcmode="lin" valueType="num">
                                      <p:cBhvr>
                                        <p:cTn id="26" dur="1000" fill="hold">
                                          <p:stCondLst>
                                            <p:cond delay="0"/>
                                          </p:stCondLst>
                                        </p:cTn>
                                        <p:tgtEl>
                                          <p:spTgt spid="9">
                                            <p:txEl>
                                              <p:pRg st="4" end="4"/>
                                            </p:txEl>
                                          </p:spTgt>
                                        </p:tgtEl>
                                        <p:attrNameLst>
                                          <p:attrName>ppt_y</p:attrName>
                                        </p:attrNameLst>
                                      </p:cBhvr>
                                    </p:anim>
                                    <p:animRot by="21600000">
                                      <p:cBhvr>
                                        <p:cTn id="27" dur="1000" fill="hold">
                                          <p:stCondLst>
                                            <p:cond delay="0"/>
                                          </p:stCondLst>
                                        </p:cTn>
                                        <p:tgtEl>
                                          <p:spTgt spid="9">
                                            <p:txEl>
                                              <p:pRg st="4" end="4"/>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9">
                                            <p:txEl>
                                              <p:pRg st="5" end="5"/>
                                            </p:txEl>
                                          </p:spTgt>
                                        </p:tgtEl>
                                        <p:attrNameLst>
                                          <p:attrName>style.visibility</p:attrName>
                                        </p:attrNameLst>
                                      </p:cBhvr>
                                      <p:to>
                                        <p:strVal val="visible"/>
                                      </p:to>
                                    </p:set>
                                    <p:anim by="(-#ppt_w*2)" calcmode="lin" valueType="num">
                                      <p:cBhvr rctx="PPT">
                                        <p:cTn id="30" dur="500" autoRev="1" fill="hold">
                                          <p:stCondLst>
                                            <p:cond delay="0"/>
                                          </p:stCondLst>
                                        </p:cTn>
                                        <p:tgtEl>
                                          <p:spTgt spid="9">
                                            <p:txEl>
                                              <p:pRg st="5" end="5"/>
                                            </p:txEl>
                                          </p:spTgt>
                                        </p:tgtEl>
                                        <p:attrNameLst>
                                          <p:attrName>ppt_w</p:attrName>
                                        </p:attrNameLst>
                                      </p:cBhvr>
                                    </p:anim>
                                    <p:anim by="(#ppt_w*0.50)" calcmode="lin" valueType="num">
                                      <p:cBhvr>
                                        <p:cTn id="31" dur="500" decel="50000" autoRev="1" fill="hold">
                                          <p:stCondLst>
                                            <p:cond delay="0"/>
                                          </p:stCondLst>
                                        </p:cTn>
                                        <p:tgtEl>
                                          <p:spTgt spid="9">
                                            <p:txEl>
                                              <p:pRg st="5" end="5"/>
                                            </p:txEl>
                                          </p:spTgt>
                                        </p:tgtEl>
                                        <p:attrNameLst>
                                          <p:attrName>ppt_x</p:attrName>
                                        </p:attrNameLst>
                                      </p:cBhvr>
                                    </p:anim>
                                    <p:anim from="(-#ppt_h/2)" to="(#ppt_y)" calcmode="lin" valueType="num">
                                      <p:cBhvr>
                                        <p:cTn id="32" dur="1000" fill="hold">
                                          <p:stCondLst>
                                            <p:cond delay="0"/>
                                          </p:stCondLst>
                                        </p:cTn>
                                        <p:tgtEl>
                                          <p:spTgt spid="9">
                                            <p:txEl>
                                              <p:pRg st="5" end="5"/>
                                            </p:txEl>
                                          </p:spTgt>
                                        </p:tgtEl>
                                        <p:attrNameLst>
                                          <p:attrName>ppt_y</p:attrName>
                                        </p:attrNameLst>
                                      </p:cBhvr>
                                    </p:anim>
                                    <p:animRot by="21600000">
                                      <p:cBhvr>
                                        <p:cTn id="33" dur="1000" fill="hold">
                                          <p:stCondLst>
                                            <p:cond delay="0"/>
                                          </p:stCondLst>
                                        </p:cTn>
                                        <p:tgtEl>
                                          <p:spTgt spid="9">
                                            <p:txEl>
                                              <p:pRg st="5" end="5"/>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9">
                                            <p:txEl>
                                              <p:pRg st="6" end="6"/>
                                            </p:txEl>
                                          </p:spTgt>
                                        </p:tgtEl>
                                        <p:attrNameLst>
                                          <p:attrName>style.visibility</p:attrName>
                                        </p:attrNameLst>
                                      </p:cBhvr>
                                      <p:to>
                                        <p:strVal val="visible"/>
                                      </p:to>
                                    </p:set>
                                    <p:anim by="(-#ppt_w*2)" calcmode="lin" valueType="num">
                                      <p:cBhvr rctx="PPT">
                                        <p:cTn id="36" dur="500" autoRev="1" fill="hold">
                                          <p:stCondLst>
                                            <p:cond delay="0"/>
                                          </p:stCondLst>
                                        </p:cTn>
                                        <p:tgtEl>
                                          <p:spTgt spid="9">
                                            <p:txEl>
                                              <p:pRg st="6" end="6"/>
                                            </p:txEl>
                                          </p:spTgt>
                                        </p:tgtEl>
                                        <p:attrNameLst>
                                          <p:attrName>ppt_w</p:attrName>
                                        </p:attrNameLst>
                                      </p:cBhvr>
                                    </p:anim>
                                    <p:anim by="(#ppt_w*0.50)" calcmode="lin" valueType="num">
                                      <p:cBhvr>
                                        <p:cTn id="37" dur="500" decel="50000" autoRev="1" fill="hold">
                                          <p:stCondLst>
                                            <p:cond delay="0"/>
                                          </p:stCondLst>
                                        </p:cTn>
                                        <p:tgtEl>
                                          <p:spTgt spid="9">
                                            <p:txEl>
                                              <p:pRg st="6" end="6"/>
                                            </p:txEl>
                                          </p:spTgt>
                                        </p:tgtEl>
                                        <p:attrNameLst>
                                          <p:attrName>ppt_x</p:attrName>
                                        </p:attrNameLst>
                                      </p:cBhvr>
                                    </p:anim>
                                    <p:anim from="(-#ppt_h/2)" to="(#ppt_y)" calcmode="lin" valueType="num">
                                      <p:cBhvr>
                                        <p:cTn id="38" dur="1000" fill="hold">
                                          <p:stCondLst>
                                            <p:cond delay="0"/>
                                          </p:stCondLst>
                                        </p:cTn>
                                        <p:tgtEl>
                                          <p:spTgt spid="9">
                                            <p:txEl>
                                              <p:pRg st="6" end="6"/>
                                            </p:txEl>
                                          </p:spTgt>
                                        </p:tgtEl>
                                        <p:attrNameLst>
                                          <p:attrName>ppt_y</p:attrName>
                                        </p:attrNameLst>
                                      </p:cBhvr>
                                    </p:anim>
                                    <p:animRot by="21600000">
                                      <p:cBhvr>
                                        <p:cTn id="39" dur="1000" fill="hold">
                                          <p:stCondLst>
                                            <p:cond delay="0"/>
                                          </p:stCondLst>
                                        </p:cTn>
                                        <p:tgtEl>
                                          <p:spTgt spid="9">
                                            <p:txEl>
                                              <p:pRg st="6" end="6"/>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9">
                                            <p:txEl>
                                              <p:pRg st="7" end="7"/>
                                            </p:txEl>
                                          </p:spTgt>
                                        </p:tgtEl>
                                        <p:attrNameLst>
                                          <p:attrName>style.visibility</p:attrName>
                                        </p:attrNameLst>
                                      </p:cBhvr>
                                      <p:to>
                                        <p:strVal val="visible"/>
                                      </p:to>
                                    </p:set>
                                    <p:anim by="(-#ppt_w*2)" calcmode="lin" valueType="num">
                                      <p:cBhvr rctx="PPT">
                                        <p:cTn id="42" dur="500" autoRev="1" fill="hold">
                                          <p:stCondLst>
                                            <p:cond delay="0"/>
                                          </p:stCondLst>
                                        </p:cTn>
                                        <p:tgtEl>
                                          <p:spTgt spid="9">
                                            <p:txEl>
                                              <p:pRg st="7" end="7"/>
                                            </p:txEl>
                                          </p:spTgt>
                                        </p:tgtEl>
                                        <p:attrNameLst>
                                          <p:attrName>ppt_w</p:attrName>
                                        </p:attrNameLst>
                                      </p:cBhvr>
                                    </p:anim>
                                    <p:anim by="(#ppt_w*0.50)" calcmode="lin" valueType="num">
                                      <p:cBhvr>
                                        <p:cTn id="43" dur="500" decel="50000" autoRev="1" fill="hold">
                                          <p:stCondLst>
                                            <p:cond delay="0"/>
                                          </p:stCondLst>
                                        </p:cTn>
                                        <p:tgtEl>
                                          <p:spTgt spid="9">
                                            <p:txEl>
                                              <p:pRg st="7" end="7"/>
                                            </p:txEl>
                                          </p:spTgt>
                                        </p:tgtEl>
                                        <p:attrNameLst>
                                          <p:attrName>ppt_x</p:attrName>
                                        </p:attrNameLst>
                                      </p:cBhvr>
                                    </p:anim>
                                    <p:anim from="(-#ppt_h/2)" to="(#ppt_y)" calcmode="lin" valueType="num">
                                      <p:cBhvr>
                                        <p:cTn id="44" dur="1000" fill="hold">
                                          <p:stCondLst>
                                            <p:cond delay="0"/>
                                          </p:stCondLst>
                                        </p:cTn>
                                        <p:tgtEl>
                                          <p:spTgt spid="9">
                                            <p:txEl>
                                              <p:pRg st="7" end="7"/>
                                            </p:txEl>
                                          </p:spTgt>
                                        </p:tgtEl>
                                        <p:attrNameLst>
                                          <p:attrName>ppt_y</p:attrName>
                                        </p:attrNameLst>
                                      </p:cBhvr>
                                    </p:anim>
                                    <p:animRot by="21600000">
                                      <p:cBhvr>
                                        <p:cTn id="45" dur="1000" fill="hold">
                                          <p:stCondLst>
                                            <p:cond delay="0"/>
                                          </p:stCondLst>
                                        </p:cTn>
                                        <p:tgtEl>
                                          <p:spTgt spid="9">
                                            <p:txEl>
                                              <p:pRg st="7" end="7"/>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6">
                                            <p:txEl>
                                              <p:pRg st="4" end="4"/>
                                            </p:txEl>
                                          </p:spTgt>
                                        </p:tgtEl>
                                        <p:attrNameLst>
                                          <p:attrName>style.visibility</p:attrName>
                                        </p:attrNameLst>
                                      </p:cBhvr>
                                      <p:to>
                                        <p:strVal val="visible"/>
                                      </p:to>
                                    </p:set>
                                    <p:anim by="(-#ppt_w*2)" calcmode="lin" valueType="num">
                                      <p:cBhvr rctx="PPT">
                                        <p:cTn id="50" dur="500" autoRev="1" fill="hold">
                                          <p:stCondLst>
                                            <p:cond delay="0"/>
                                          </p:stCondLst>
                                        </p:cTn>
                                        <p:tgtEl>
                                          <p:spTgt spid="6">
                                            <p:txEl>
                                              <p:pRg st="4" end="4"/>
                                            </p:txEl>
                                          </p:spTgt>
                                        </p:tgtEl>
                                        <p:attrNameLst>
                                          <p:attrName>ppt_w</p:attrName>
                                        </p:attrNameLst>
                                      </p:cBhvr>
                                    </p:anim>
                                    <p:anim by="(#ppt_w*0.50)" calcmode="lin" valueType="num">
                                      <p:cBhvr>
                                        <p:cTn id="51" dur="500" decel="50000" autoRev="1" fill="hold">
                                          <p:stCondLst>
                                            <p:cond delay="0"/>
                                          </p:stCondLst>
                                        </p:cTn>
                                        <p:tgtEl>
                                          <p:spTgt spid="6">
                                            <p:txEl>
                                              <p:pRg st="4" end="4"/>
                                            </p:txEl>
                                          </p:spTgt>
                                        </p:tgtEl>
                                        <p:attrNameLst>
                                          <p:attrName>ppt_x</p:attrName>
                                        </p:attrNameLst>
                                      </p:cBhvr>
                                    </p:anim>
                                    <p:anim from="(-#ppt_h/2)" to="(#ppt_y)" calcmode="lin" valueType="num">
                                      <p:cBhvr>
                                        <p:cTn id="52" dur="1000" fill="hold">
                                          <p:stCondLst>
                                            <p:cond delay="0"/>
                                          </p:stCondLst>
                                        </p:cTn>
                                        <p:tgtEl>
                                          <p:spTgt spid="6">
                                            <p:txEl>
                                              <p:pRg st="4" end="4"/>
                                            </p:txEl>
                                          </p:spTgt>
                                        </p:tgtEl>
                                        <p:attrNameLst>
                                          <p:attrName>ppt_y</p:attrName>
                                        </p:attrNameLst>
                                      </p:cBhvr>
                                    </p:anim>
                                    <p:animRot by="21600000">
                                      <p:cBhvr>
                                        <p:cTn id="53" dur="1000" fill="hold">
                                          <p:stCondLst>
                                            <p:cond delay="0"/>
                                          </p:stCondLst>
                                        </p:cTn>
                                        <p:tgtEl>
                                          <p:spTgt spid="6">
                                            <p:txEl>
                                              <p:pRg st="4" end="4"/>
                                            </p:txEl>
                                          </p:spTgt>
                                        </p:tgtEl>
                                        <p:attrNameLst>
                                          <p:attrName>r</p:attrName>
                                        </p:attrNameLst>
                                      </p:cBhvr>
                                    </p:animRot>
                                  </p:childTnLst>
                                </p:cTn>
                              </p:par>
                              <p:par>
                                <p:cTn id="54" presetID="56" presetClass="entr" presetSubtype="0" fill="hold" nodeType="withEffect">
                                  <p:stCondLst>
                                    <p:cond delay="0"/>
                                  </p:stCondLst>
                                  <p:iterate type="lt">
                                    <p:tmPct val="10000"/>
                                  </p:iterate>
                                  <p:childTnLst>
                                    <p:set>
                                      <p:cBhvr>
                                        <p:cTn id="55" dur="1" fill="hold">
                                          <p:stCondLst>
                                            <p:cond delay="0"/>
                                          </p:stCondLst>
                                        </p:cTn>
                                        <p:tgtEl>
                                          <p:spTgt spid="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6">
                                            <p:txEl>
                                              <p:pRg st="5" end="5"/>
                                            </p:txEl>
                                          </p:spTgt>
                                        </p:tgtEl>
                                        <p:attrNameLst>
                                          <p:attrName>ppt_w</p:attrName>
                                        </p:attrNameLst>
                                      </p:cBhvr>
                                    </p:anim>
                                    <p:anim by="(#ppt_w*0.50)" calcmode="lin" valueType="num">
                                      <p:cBhvr>
                                        <p:cTn id="57" dur="500" decel="50000" autoRev="1" fill="hold">
                                          <p:stCondLst>
                                            <p:cond delay="0"/>
                                          </p:stCondLst>
                                        </p:cTn>
                                        <p:tgtEl>
                                          <p:spTgt spid="6">
                                            <p:txEl>
                                              <p:pRg st="5" end="5"/>
                                            </p:txEl>
                                          </p:spTgt>
                                        </p:tgtEl>
                                        <p:attrNameLst>
                                          <p:attrName>ppt_x</p:attrName>
                                        </p:attrNameLst>
                                      </p:cBhvr>
                                    </p:anim>
                                    <p:anim from="(-#ppt_h/2)" to="(#ppt_y)" calcmode="lin" valueType="num">
                                      <p:cBhvr>
                                        <p:cTn id="58" dur="1000" fill="hold">
                                          <p:stCondLst>
                                            <p:cond delay="0"/>
                                          </p:stCondLst>
                                        </p:cTn>
                                        <p:tgtEl>
                                          <p:spTgt spid="6">
                                            <p:txEl>
                                              <p:pRg st="5" end="5"/>
                                            </p:txEl>
                                          </p:spTgt>
                                        </p:tgtEl>
                                        <p:attrNameLst>
                                          <p:attrName>ppt_y</p:attrName>
                                        </p:attrNameLst>
                                      </p:cBhvr>
                                    </p:anim>
                                    <p:animRot by="21600000">
                                      <p:cBhvr>
                                        <p:cTn id="59" dur="1000" fill="hold">
                                          <p:stCondLst>
                                            <p:cond delay="0"/>
                                          </p:stCondLst>
                                        </p:cTn>
                                        <p:tgtEl>
                                          <p:spTgt spid="6">
                                            <p:txEl>
                                              <p:pRg st="5" end="5"/>
                                            </p:txEl>
                                          </p:spTgt>
                                        </p:tgtEl>
                                        <p:attrNameLst>
                                          <p:attrName>r</p:attrName>
                                        </p:attrNameLst>
                                      </p:cBhvr>
                                    </p:animRot>
                                  </p:childTnLst>
                                </p:cTn>
                              </p:par>
                              <p:par>
                                <p:cTn id="60" presetID="56" presetClass="entr" presetSubtype="0" fill="hold" nodeType="withEffect">
                                  <p:stCondLst>
                                    <p:cond delay="0"/>
                                  </p:stCondLst>
                                  <p:iterate type="lt">
                                    <p:tmPct val="10000"/>
                                  </p:iterate>
                                  <p:childTnLst>
                                    <p:set>
                                      <p:cBhvr>
                                        <p:cTn id="61" dur="1" fill="hold">
                                          <p:stCondLst>
                                            <p:cond delay="0"/>
                                          </p:stCondLst>
                                        </p:cTn>
                                        <p:tgtEl>
                                          <p:spTgt spid="6">
                                            <p:txEl>
                                              <p:pRg st="6" end="6"/>
                                            </p:txEl>
                                          </p:spTgt>
                                        </p:tgtEl>
                                        <p:attrNameLst>
                                          <p:attrName>style.visibility</p:attrName>
                                        </p:attrNameLst>
                                      </p:cBhvr>
                                      <p:to>
                                        <p:strVal val="visible"/>
                                      </p:to>
                                    </p:set>
                                    <p:anim by="(-#ppt_w*2)" calcmode="lin" valueType="num">
                                      <p:cBhvr rctx="PPT">
                                        <p:cTn id="62" dur="500" autoRev="1" fill="hold">
                                          <p:stCondLst>
                                            <p:cond delay="0"/>
                                          </p:stCondLst>
                                        </p:cTn>
                                        <p:tgtEl>
                                          <p:spTgt spid="6">
                                            <p:txEl>
                                              <p:pRg st="6" end="6"/>
                                            </p:txEl>
                                          </p:spTgt>
                                        </p:tgtEl>
                                        <p:attrNameLst>
                                          <p:attrName>ppt_w</p:attrName>
                                        </p:attrNameLst>
                                      </p:cBhvr>
                                    </p:anim>
                                    <p:anim by="(#ppt_w*0.50)" calcmode="lin" valueType="num">
                                      <p:cBhvr>
                                        <p:cTn id="63" dur="500" decel="50000" autoRev="1" fill="hold">
                                          <p:stCondLst>
                                            <p:cond delay="0"/>
                                          </p:stCondLst>
                                        </p:cTn>
                                        <p:tgtEl>
                                          <p:spTgt spid="6">
                                            <p:txEl>
                                              <p:pRg st="6" end="6"/>
                                            </p:txEl>
                                          </p:spTgt>
                                        </p:tgtEl>
                                        <p:attrNameLst>
                                          <p:attrName>ppt_x</p:attrName>
                                        </p:attrNameLst>
                                      </p:cBhvr>
                                    </p:anim>
                                    <p:anim from="(-#ppt_h/2)" to="(#ppt_y)" calcmode="lin" valueType="num">
                                      <p:cBhvr>
                                        <p:cTn id="64" dur="1000" fill="hold">
                                          <p:stCondLst>
                                            <p:cond delay="0"/>
                                          </p:stCondLst>
                                        </p:cTn>
                                        <p:tgtEl>
                                          <p:spTgt spid="6">
                                            <p:txEl>
                                              <p:pRg st="6" end="6"/>
                                            </p:txEl>
                                          </p:spTgt>
                                        </p:tgtEl>
                                        <p:attrNameLst>
                                          <p:attrName>ppt_y</p:attrName>
                                        </p:attrNameLst>
                                      </p:cBhvr>
                                    </p:anim>
                                    <p:animRot by="21600000">
                                      <p:cBhvr>
                                        <p:cTn id="65" dur="1000" fill="hold">
                                          <p:stCondLst>
                                            <p:cond delay="0"/>
                                          </p:stCondLst>
                                        </p:cTn>
                                        <p:tgtEl>
                                          <p:spTgt spid="6">
                                            <p:txEl>
                                              <p:pRg st="6" end="6"/>
                                            </p:txEl>
                                          </p:spTgt>
                                        </p:tgtEl>
                                        <p:attrNameLst>
                                          <p:attrName>r</p:attrName>
                                        </p:attrNameLst>
                                      </p:cBhvr>
                                    </p:animRot>
                                  </p:childTnLst>
                                </p:cTn>
                              </p:par>
                              <p:par>
                                <p:cTn id="66" presetID="56" presetClass="entr" presetSubtype="0" fill="hold" nodeType="withEffect">
                                  <p:stCondLst>
                                    <p:cond delay="0"/>
                                  </p:stCondLst>
                                  <p:iterate type="lt">
                                    <p:tmPct val="10000"/>
                                  </p:iterate>
                                  <p:childTnLst>
                                    <p:set>
                                      <p:cBhvr>
                                        <p:cTn id="67" dur="1" fill="hold">
                                          <p:stCondLst>
                                            <p:cond delay="0"/>
                                          </p:stCondLst>
                                        </p:cTn>
                                        <p:tgtEl>
                                          <p:spTgt spid="6">
                                            <p:txEl>
                                              <p:pRg st="7" end="7"/>
                                            </p:txEl>
                                          </p:spTgt>
                                        </p:tgtEl>
                                        <p:attrNameLst>
                                          <p:attrName>style.visibility</p:attrName>
                                        </p:attrNameLst>
                                      </p:cBhvr>
                                      <p:to>
                                        <p:strVal val="visible"/>
                                      </p:to>
                                    </p:set>
                                    <p:anim by="(-#ppt_w*2)" calcmode="lin" valueType="num">
                                      <p:cBhvr rctx="PPT">
                                        <p:cTn id="68" dur="500" autoRev="1" fill="hold">
                                          <p:stCondLst>
                                            <p:cond delay="0"/>
                                          </p:stCondLst>
                                        </p:cTn>
                                        <p:tgtEl>
                                          <p:spTgt spid="6">
                                            <p:txEl>
                                              <p:pRg st="7" end="7"/>
                                            </p:txEl>
                                          </p:spTgt>
                                        </p:tgtEl>
                                        <p:attrNameLst>
                                          <p:attrName>ppt_w</p:attrName>
                                        </p:attrNameLst>
                                      </p:cBhvr>
                                    </p:anim>
                                    <p:anim by="(#ppt_w*0.50)" calcmode="lin" valueType="num">
                                      <p:cBhvr>
                                        <p:cTn id="69" dur="500" decel="50000" autoRev="1" fill="hold">
                                          <p:stCondLst>
                                            <p:cond delay="0"/>
                                          </p:stCondLst>
                                        </p:cTn>
                                        <p:tgtEl>
                                          <p:spTgt spid="6">
                                            <p:txEl>
                                              <p:pRg st="7" end="7"/>
                                            </p:txEl>
                                          </p:spTgt>
                                        </p:tgtEl>
                                        <p:attrNameLst>
                                          <p:attrName>ppt_x</p:attrName>
                                        </p:attrNameLst>
                                      </p:cBhvr>
                                    </p:anim>
                                    <p:anim from="(-#ppt_h/2)" to="(#ppt_y)" calcmode="lin" valueType="num">
                                      <p:cBhvr>
                                        <p:cTn id="70" dur="1000" fill="hold">
                                          <p:stCondLst>
                                            <p:cond delay="0"/>
                                          </p:stCondLst>
                                        </p:cTn>
                                        <p:tgtEl>
                                          <p:spTgt spid="6">
                                            <p:txEl>
                                              <p:pRg st="7" end="7"/>
                                            </p:txEl>
                                          </p:spTgt>
                                        </p:tgtEl>
                                        <p:attrNameLst>
                                          <p:attrName>ppt_y</p:attrName>
                                        </p:attrNameLst>
                                      </p:cBhvr>
                                    </p:anim>
                                    <p:animRot by="21600000">
                                      <p:cBhvr>
                                        <p:cTn id="71" dur="1000" fill="hold">
                                          <p:stCondLst>
                                            <p:cond delay="0"/>
                                          </p:stCondLst>
                                        </p:cTn>
                                        <p:tgtEl>
                                          <p:spTgt spid="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22145625" cy="71660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STRING RETURN EXAMPLE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(special_item):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f"Our</a:t>
            </a:r>
            <a:r>
              <a:rPr lang="en" sz="4900" dirty="0">
                <a:solidFill>
                  <a:schemeClr val="bg2">
                    <a:lumMod val="20000"/>
                    <a:lumOff val="80000"/>
                  </a:schemeClr>
                </a:solidFill>
              </a:rPr>
              <a:t> special is {special_item}”</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special_string</a:t>
            </a:r>
            <a:r>
              <a:rPr lang="en" sz="4900" dirty="0">
                <a:solidFill>
                  <a:schemeClr val="bg2">
                    <a:lumMod val="20000"/>
                    <a:lumOff val="80000"/>
                  </a:schemeClr>
                </a:solidFill>
              </a:rPr>
              <a:t> =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("banana yogurt")</a:t>
            </a:r>
          </a:p>
          <a:p>
            <a:pPr algn="l" defTabSz="808990">
              <a:spcBef>
                <a:spcPts val="3300"/>
              </a:spcBef>
              <a:defRPr sz="4900"/>
            </a:pPr>
            <a:r>
              <a:rPr lang="en" sz="4900" dirty="0">
                <a:solidFill>
                  <a:schemeClr val="bg2">
                    <a:lumMod val="20000"/>
                    <a:lumOff val="80000"/>
                  </a:schemeClr>
                </a:solidFill>
              </a:rPr>
              <a:t> print(</a:t>
            </a:r>
            <a:r>
              <a:rPr lang="en" sz="4900" dirty="0" err="1">
                <a:solidFill>
                  <a:schemeClr val="bg2">
                    <a:lumMod val="20000"/>
                    <a:lumOff val="80000"/>
                  </a:schemeClr>
                </a:solidFill>
              </a:rPr>
              <a:t>special_string</a:t>
            </a:r>
            <a:r>
              <a:rPr lang="en" sz="4900" dirty="0">
                <a:solidFill>
                  <a:schemeClr val="bg2">
                    <a:lumMod val="20000"/>
                    <a:lumOff val="80000"/>
                  </a:schemeClr>
                </a:solidFill>
              </a:rPr>
              <a:t>)</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8" y="8557630"/>
            <a:ext cx="22145625" cy="371127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Our special is banana yogurt</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3927647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2" end="2"/>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2" end="2"/>
                                            </p:txEl>
                                          </p:spTgt>
                                        </p:tgtEl>
                                        <p:attrNameLst>
                                          <p:attrName>ppt_w</p:attrName>
                                        </p:attrNameLst>
                                      </p:cBhvr>
                                    </p:anim>
                                    <p:anim by="(#ppt_w*0.50)" calcmode="lin" valueType="num">
                                      <p:cBhvr>
                                        <p:cTn id="22" dur="500" decel="50000" autoRev="1" fill="hold">
                                          <p:stCondLst>
                                            <p:cond delay="0"/>
                                          </p:stCondLst>
                                        </p:cTn>
                                        <p:tgtEl>
                                          <p:spTgt spid="9">
                                            <p:txEl>
                                              <p:pRg st="2" end="2"/>
                                            </p:txEl>
                                          </p:spTgt>
                                        </p:tgtEl>
                                        <p:attrNameLst>
                                          <p:attrName>ppt_x</p:attrName>
                                        </p:attrNameLst>
                                      </p:cBhvr>
                                    </p:anim>
                                    <p:anim from="(-#ppt_h/2)" to="(#ppt_y)" calcmode="lin" valueType="num">
                                      <p:cBhvr>
                                        <p:cTn id="23" dur="1000" fill="hold">
                                          <p:stCondLst>
                                            <p:cond delay="0"/>
                                          </p:stCondLst>
                                        </p:cTn>
                                        <p:tgtEl>
                                          <p:spTgt spid="9">
                                            <p:txEl>
                                              <p:pRg st="2" end="2"/>
                                            </p:txEl>
                                          </p:spTgt>
                                        </p:tgtEl>
                                        <p:attrNameLst>
                                          <p:attrName>ppt_y</p:attrName>
                                        </p:attrNameLst>
                                      </p:cBhvr>
                                    </p:anim>
                                    <p:animRot by="21600000">
                                      <p:cBhvr>
                                        <p:cTn id="24" dur="1000" fill="hold">
                                          <p:stCondLst>
                                            <p:cond delay="0"/>
                                          </p:stCondLst>
                                        </p:cTn>
                                        <p:tgtEl>
                                          <p:spTgt spid="9">
                                            <p:txEl>
                                              <p:pRg st="2" end="2"/>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4" end="4"/>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4" end="4"/>
                                            </p:txEl>
                                          </p:spTgt>
                                        </p:tgtEl>
                                        <p:attrNameLst>
                                          <p:attrName>ppt_w</p:attrName>
                                        </p:attrNameLst>
                                      </p:cBhvr>
                                    </p:anim>
                                    <p:anim by="(#ppt_w*0.50)" calcmode="lin" valueType="num">
                                      <p:cBhvr>
                                        <p:cTn id="30" dur="500" decel="50000" autoRev="1" fill="hold">
                                          <p:stCondLst>
                                            <p:cond delay="0"/>
                                          </p:stCondLst>
                                        </p:cTn>
                                        <p:tgtEl>
                                          <p:spTgt spid="9">
                                            <p:txEl>
                                              <p:pRg st="4" end="4"/>
                                            </p:txEl>
                                          </p:spTgt>
                                        </p:tgtEl>
                                        <p:attrNameLst>
                                          <p:attrName>ppt_x</p:attrName>
                                        </p:attrNameLst>
                                      </p:cBhvr>
                                    </p:anim>
                                    <p:anim from="(-#ppt_h/2)" to="(#ppt_y)" calcmode="lin" valueType="num">
                                      <p:cBhvr>
                                        <p:cTn id="31" dur="1000" fill="hold">
                                          <p:stCondLst>
                                            <p:cond delay="0"/>
                                          </p:stCondLst>
                                        </p:cTn>
                                        <p:tgtEl>
                                          <p:spTgt spid="9">
                                            <p:txEl>
                                              <p:pRg st="4" end="4"/>
                                            </p:txEl>
                                          </p:spTgt>
                                        </p:tgtEl>
                                        <p:attrNameLst>
                                          <p:attrName>ppt_y</p:attrName>
                                        </p:attrNameLst>
                                      </p:cBhvr>
                                    </p:anim>
                                    <p:animRot by="21600000">
                                      <p:cBhvr>
                                        <p:cTn id="32" dur="1000" fill="hold">
                                          <p:stCondLst>
                                            <p:cond delay="0"/>
                                          </p:stCondLst>
                                        </p:cTn>
                                        <p:tgtEl>
                                          <p:spTgt spid="9">
                                            <p:txEl>
                                              <p:pRg st="4" end="4"/>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5" end="5"/>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5" end="5"/>
                                            </p:txEl>
                                          </p:spTgt>
                                        </p:tgtEl>
                                        <p:attrNameLst>
                                          <p:attrName>ppt_w</p:attrName>
                                        </p:attrNameLst>
                                      </p:cBhvr>
                                    </p:anim>
                                    <p:anim by="(#ppt_w*0.50)" calcmode="lin" valueType="num">
                                      <p:cBhvr>
                                        <p:cTn id="38" dur="500" decel="50000" autoRev="1" fill="hold">
                                          <p:stCondLst>
                                            <p:cond delay="0"/>
                                          </p:stCondLst>
                                        </p:cTn>
                                        <p:tgtEl>
                                          <p:spTgt spid="9">
                                            <p:txEl>
                                              <p:pRg st="5" end="5"/>
                                            </p:txEl>
                                          </p:spTgt>
                                        </p:tgtEl>
                                        <p:attrNameLst>
                                          <p:attrName>ppt_x</p:attrName>
                                        </p:attrNameLst>
                                      </p:cBhvr>
                                    </p:anim>
                                    <p:anim from="(-#ppt_h/2)" to="(#ppt_y)" calcmode="lin" valueType="num">
                                      <p:cBhvr>
                                        <p:cTn id="39" dur="1000" fill="hold">
                                          <p:stCondLst>
                                            <p:cond delay="0"/>
                                          </p:stCondLst>
                                        </p:cTn>
                                        <p:tgtEl>
                                          <p:spTgt spid="9">
                                            <p:txEl>
                                              <p:pRg st="5" end="5"/>
                                            </p:txEl>
                                          </p:spTgt>
                                        </p:tgtEl>
                                        <p:attrNameLst>
                                          <p:attrName>ppt_y</p:attrName>
                                        </p:attrNameLst>
                                      </p:cBhvr>
                                    </p:anim>
                                    <p:animRot by="21600000">
                                      <p:cBhvr>
                                        <p:cTn id="40" dur="1000" fill="hold">
                                          <p:stCondLst>
                                            <p:cond delay="0"/>
                                          </p:stCondLst>
                                        </p:cTn>
                                        <p:tgtEl>
                                          <p:spTgt spid="9">
                                            <p:txEl>
                                              <p:pRg st="5" end="5"/>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7">
                                            <p:txEl>
                                              <p:pRg st="1" end="1"/>
                                            </p:txEl>
                                          </p:spTgt>
                                        </p:tgtEl>
                                        <p:attrNameLst>
                                          <p:attrName>style.visibility</p:attrName>
                                        </p:attrNameLst>
                                      </p:cBhvr>
                                      <p:to>
                                        <p:strVal val="visible"/>
                                      </p:to>
                                    </p:set>
                                    <p:anim by="(-#ppt_w*2)" calcmode="lin" valueType="num">
                                      <p:cBhvr rctx="PPT">
                                        <p:cTn id="45" dur="500" autoRev="1" fill="hold">
                                          <p:stCondLst>
                                            <p:cond delay="0"/>
                                          </p:stCondLst>
                                        </p:cTn>
                                        <p:tgtEl>
                                          <p:spTgt spid="7">
                                            <p:txEl>
                                              <p:pRg st="1" end="1"/>
                                            </p:txEl>
                                          </p:spTgt>
                                        </p:tgtEl>
                                        <p:attrNameLst>
                                          <p:attrName>ppt_w</p:attrName>
                                        </p:attrNameLst>
                                      </p:cBhvr>
                                    </p:anim>
                                    <p:anim by="(#ppt_w*0.50)" calcmode="lin" valueType="num">
                                      <p:cBhvr>
                                        <p:cTn id="46" dur="500" decel="50000" autoRev="1" fill="hold">
                                          <p:stCondLst>
                                            <p:cond delay="0"/>
                                          </p:stCondLst>
                                        </p:cTn>
                                        <p:tgtEl>
                                          <p:spTgt spid="7">
                                            <p:txEl>
                                              <p:pRg st="1" end="1"/>
                                            </p:txEl>
                                          </p:spTgt>
                                        </p:tgtEl>
                                        <p:attrNameLst>
                                          <p:attrName>ppt_x</p:attrName>
                                        </p:attrNameLst>
                                      </p:cBhvr>
                                    </p:anim>
                                    <p:anim from="(-#ppt_h/2)" to="(#ppt_y)" calcmode="lin" valueType="num">
                                      <p:cBhvr>
                                        <p:cTn id="47" dur="1000" fill="hold">
                                          <p:stCondLst>
                                            <p:cond delay="0"/>
                                          </p:stCondLst>
                                        </p:cTn>
                                        <p:tgtEl>
                                          <p:spTgt spid="7">
                                            <p:txEl>
                                              <p:pRg st="1" end="1"/>
                                            </p:txEl>
                                          </p:spTgt>
                                        </p:tgtEl>
                                        <p:attrNameLst>
                                          <p:attrName>ppt_y</p:attrName>
                                        </p:attrNameLst>
                                      </p:cBhvr>
                                    </p:anim>
                                    <p:animRot by="21600000">
                                      <p:cBhvr>
                                        <p:cTn id="48" dur="1000" fill="hold">
                                          <p:stCondLst>
                                            <p:cond delay="0"/>
                                          </p:stCondLst>
                                        </p:cTn>
                                        <p:tgtEl>
                                          <p:spTgt spid="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0252DD1F-3DA6-E44B-88F4-751219405A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59530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46187" y="480724"/>
            <a:ext cx="22145625" cy="8343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square_point</a:t>
            </a:r>
            <a:r>
              <a:rPr lang="en" sz="4900" dirty="0">
                <a:solidFill>
                  <a:schemeClr val="bg2">
                    <a:lumMod val="20000"/>
                    <a:lumOff val="80000"/>
                  </a:schemeClr>
                </a:solidFill>
              </a:rPr>
              <a:t>(</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n" sz="4900" dirty="0" err="1">
                <a:solidFill>
                  <a:schemeClr val="bg2">
                    <a:lumMod val="20000"/>
                    <a:lumOff val="80000"/>
                  </a:schemeClr>
                </a:solidFill>
              </a:rPr>
              <a:t>y_value</a:t>
            </a:r>
            <a:r>
              <a:rPr lang="en" sz="4900" dirty="0">
                <a:solidFill>
                  <a:schemeClr val="bg2">
                    <a:lumMod val="20000"/>
                    <a:lumOff val="80000"/>
                  </a:schemeClr>
                </a:solidFill>
              </a:rPr>
              <a:t>): </a:t>
            </a:r>
            <a:endParaRPr lang="el-GR" sz="4900" dirty="0">
              <a:solidFill>
                <a:schemeClr val="bg2">
                  <a:lumMod val="20000"/>
                  <a:lumOff val="80000"/>
                </a:schemeClr>
              </a:solidFill>
            </a:endParaRP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x = </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y = </a:t>
            </a:r>
            <a:r>
              <a:rPr lang="en" sz="4900" dirty="0" err="1">
                <a:solidFill>
                  <a:schemeClr val="bg2">
                    <a:lumMod val="20000"/>
                    <a:lumOff val="80000"/>
                  </a:schemeClr>
                </a:solidFill>
              </a:rPr>
              <a:t>y_value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return x, y</a:t>
            </a: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x_squared</a:t>
            </a:r>
            <a:r>
              <a:rPr lang="en" sz="4900" dirty="0">
                <a:solidFill>
                  <a:schemeClr val="bg2">
                    <a:lumMod val="20000"/>
                    <a:lumOff val="80000"/>
                  </a:schemeClr>
                </a:solidFill>
              </a:rPr>
              <a:t>, </a:t>
            </a:r>
            <a:r>
              <a:rPr lang="en" sz="4900" dirty="0" err="1">
                <a:solidFill>
                  <a:schemeClr val="bg2">
                    <a:lumMod val="20000"/>
                    <a:lumOff val="80000"/>
                  </a:schemeClr>
                </a:solidFill>
              </a:rPr>
              <a:t>y_squared</a:t>
            </a:r>
            <a:r>
              <a:rPr lang="en" sz="4900" dirty="0">
                <a:solidFill>
                  <a:schemeClr val="bg2">
                    <a:lumMod val="20000"/>
                    <a:lumOff val="80000"/>
                  </a:schemeClr>
                </a:solidFill>
              </a:rPr>
              <a:t> = </a:t>
            </a:r>
            <a:r>
              <a:rPr lang="en" sz="4900" dirty="0" err="1">
                <a:solidFill>
                  <a:schemeClr val="bg2">
                    <a:lumMod val="20000"/>
                    <a:lumOff val="80000"/>
                  </a:schemeClr>
                </a:solidFill>
              </a:rPr>
              <a:t>square_point</a:t>
            </a:r>
            <a:r>
              <a:rPr lang="en" sz="4900" dirty="0">
                <a:solidFill>
                  <a:schemeClr val="bg2">
                    <a:lumMod val="20000"/>
                    <a:lumOff val="80000"/>
                  </a:schemeClr>
                </a:solidFill>
              </a:rPr>
              <a:t>(1, 3) </a:t>
            </a:r>
            <a:endParaRPr lang="el-GR"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x_squared</a:t>
            </a:r>
            <a:r>
              <a:rPr lang="en" sz="4900" dirty="0">
                <a:solidFill>
                  <a:schemeClr val="bg2">
                    <a:lumMod val="20000"/>
                    <a:lumOff val="80000"/>
                  </a:schemeClr>
                </a:solidFill>
              </a:rPr>
              <a:t>)</a:t>
            </a: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y</a:t>
            </a:r>
            <a:r>
              <a:rPr lang="en" sz="4900" err="1">
                <a:solidFill>
                  <a:schemeClr val="bg2">
                    <a:lumMod val="20000"/>
                    <a:lumOff val="80000"/>
                  </a:schemeClr>
                </a:solidFill>
              </a:rPr>
              <a:t>_</a:t>
            </a:r>
            <a:r>
              <a:rPr lang="en" sz="4900">
                <a:solidFill>
                  <a:schemeClr val="bg2">
                    <a:lumMod val="20000"/>
                    <a:lumOff val="80000"/>
                  </a:schemeClr>
                </a:solidFill>
              </a:rPr>
              <a:t>squared)</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7" y="8029173"/>
            <a:ext cx="22145625" cy="48885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1</a:t>
            </a:r>
          </a:p>
          <a:p>
            <a:pPr algn="l" defTabSz="808990">
              <a:spcBef>
                <a:spcPts val="3300"/>
              </a:spcBef>
              <a:defRPr sz="4900"/>
            </a:pPr>
            <a:r>
              <a:rPr lang="en" sz="4900" dirty="0">
                <a:solidFill>
                  <a:schemeClr val="bg2">
                    <a:lumMod val="20000"/>
                    <a:lumOff val="80000"/>
                  </a:schemeClr>
                </a:solidFill>
              </a:rPr>
              <a:t>9</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2585861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0" end="0"/>
                                            </p:txEl>
                                          </p:spTgt>
                                        </p:tgtEl>
                                        <p:attrNameLst>
                                          <p:attrName>ppt_w</p:attrName>
                                        </p:attrNameLst>
                                      </p:cBhvr>
                                    </p:anim>
                                    <p:anim by="(#ppt_w*0.50)" calcmode="lin" valueType="num">
                                      <p:cBhvr>
                                        <p:cTn id="14" dur="500" decel="50000" autoRev="1" fill="hold">
                                          <p:stCondLst>
                                            <p:cond delay="0"/>
                                          </p:stCondLst>
                                        </p:cTn>
                                        <p:tgtEl>
                                          <p:spTgt spid="9">
                                            <p:txEl>
                                              <p:pRg st="0" end="0"/>
                                            </p:txEl>
                                          </p:spTgt>
                                        </p:tgtEl>
                                        <p:attrNameLst>
                                          <p:attrName>ppt_x</p:attrName>
                                        </p:attrNameLst>
                                      </p:cBhvr>
                                    </p:anim>
                                    <p:anim from="(-#ppt_h/2)" to="(#ppt_y)" calcmode="lin" valueType="num">
                                      <p:cBhvr>
                                        <p:cTn id="15" dur="1000" fill="hold">
                                          <p:stCondLst>
                                            <p:cond delay="0"/>
                                          </p:stCondLst>
                                        </p:cTn>
                                        <p:tgtEl>
                                          <p:spTgt spid="9">
                                            <p:txEl>
                                              <p:pRg st="0" end="0"/>
                                            </p:txEl>
                                          </p:spTgt>
                                        </p:tgtEl>
                                        <p:attrNameLst>
                                          <p:attrName>ppt_y</p:attrName>
                                        </p:attrNameLst>
                                      </p:cBhvr>
                                    </p:anim>
                                    <p:animRot by="21600000">
                                      <p:cBhvr>
                                        <p:cTn id="16" dur="1000" fill="hold">
                                          <p:stCondLst>
                                            <p:cond delay="0"/>
                                          </p:stCondLst>
                                        </p:cTn>
                                        <p:tgtEl>
                                          <p:spTgt spid="9">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1" end="1"/>
                                            </p:txEl>
                                          </p:spTgt>
                                        </p:tgtEl>
                                        <p:attrNameLst>
                                          <p:attrName>ppt_w</p:attrName>
                                        </p:attrNameLst>
                                      </p:cBhvr>
                                    </p:anim>
                                    <p:anim by="(#ppt_w*0.50)" calcmode="lin" valueType="num">
                                      <p:cBhvr>
                                        <p:cTn id="22" dur="500" decel="50000" autoRev="1" fill="hold">
                                          <p:stCondLst>
                                            <p:cond delay="0"/>
                                          </p:stCondLst>
                                        </p:cTn>
                                        <p:tgtEl>
                                          <p:spTgt spid="9">
                                            <p:txEl>
                                              <p:pRg st="1" end="1"/>
                                            </p:txEl>
                                          </p:spTgt>
                                        </p:tgtEl>
                                        <p:attrNameLst>
                                          <p:attrName>ppt_x</p:attrName>
                                        </p:attrNameLst>
                                      </p:cBhvr>
                                    </p:anim>
                                    <p:anim from="(-#ppt_h/2)" to="(#ppt_y)" calcmode="lin" valueType="num">
                                      <p:cBhvr>
                                        <p:cTn id="23" dur="1000" fill="hold">
                                          <p:stCondLst>
                                            <p:cond delay="0"/>
                                          </p:stCondLst>
                                        </p:cTn>
                                        <p:tgtEl>
                                          <p:spTgt spid="9">
                                            <p:txEl>
                                              <p:pRg st="1" end="1"/>
                                            </p:txEl>
                                          </p:spTgt>
                                        </p:tgtEl>
                                        <p:attrNameLst>
                                          <p:attrName>ppt_y</p:attrName>
                                        </p:attrNameLst>
                                      </p:cBhvr>
                                    </p:anim>
                                    <p:animRot by="21600000">
                                      <p:cBhvr>
                                        <p:cTn id="24" dur="1000" fill="hold">
                                          <p:stCondLst>
                                            <p:cond delay="0"/>
                                          </p:stCondLst>
                                        </p:cTn>
                                        <p:tgtEl>
                                          <p:spTgt spid="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2" end="2"/>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2" end="2"/>
                                            </p:txEl>
                                          </p:spTgt>
                                        </p:tgtEl>
                                        <p:attrNameLst>
                                          <p:attrName>ppt_w</p:attrName>
                                        </p:attrNameLst>
                                      </p:cBhvr>
                                    </p:anim>
                                    <p:anim by="(#ppt_w*0.50)" calcmode="lin" valueType="num">
                                      <p:cBhvr>
                                        <p:cTn id="30" dur="500" decel="50000" autoRev="1" fill="hold">
                                          <p:stCondLst>
                                            <p:cond delay="0"/>
                                          </p:stCondLst>
                                        </p:cTn>
                                        <p:tgtEl>
                                          <p:spTgt spid="9">
                                            <p:txEl>
                                              <p:pRg st="2" end="2"/>
                                            </p:txEl>
                                          </p:spTgt>
                                        </p:tgtEl>
                                        <p:attrNameLst>
                                          <p:attrName>ppt_x</p:attrName>
                                        </p:attrNameLst>
                                      </p:cBhvr>
                                    </p:anim>
                                    <p:anim from="(-#ppt_h/2)" to="(#ppt_y)" calcmode="lin" valueType="num">
                                      <p:cBhvr>
                                        <p:cTn id="31" dur="1000" fill="hold">
                                          <p:stCondLst>
                                            <p:cond delay="0"/>
                                          </p:stCondLst>
                                        </p:cTn>
                                        <p:tgtEl>
                                          <p:spTgt spid="9">
                                            <p:txEl>
                                              <p:pRg st="2" end="2"/>
                                            </p:txEl>
                                          </p:spTgt>
                                        </p:tgtEl>
                                        <p:attrNameLst>
                                          <p:attrName>ppt_y</p:attrName>
                                        </p:attrNameLst>
                                      </p:cBhvr>
                                    </p:anim>
                                    <p:animRot by="21600000">
                                      <p:cBhvr>
                                        <p:cTn id="32" dur="1000" fill="hold">
                                          <p:stCondLst>
                                            <p:cond delay="0"/>
                                          </p:stCondLst>
                                        </p:cTn>
                                        <p:tgtEl>
                                          <p:spTgt spid="9">
                                            <p:txEl>
                                              <p:pRg st="2" end="2"/>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3" end="3"/>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3" end="3"/>
                                            </p:txEl>
                                          </p:spTgt>
                                        </p:tgtEl>
                                        <p:attrNameLst>
                                          <p:attrName>ppt_w</p:attrName>
                                        </p:attrNameLst>
                                      </p:cBhvr>
                                    </p:anim>
                                    <p:anim by="(#ppt_w*0.50)" calcmode="lin" valueType="num">
                                      <p:cBhvr>
                                        <p:cTn id="38" dur="500" decel="50000" autoRev="1" fill="hold">
                                          <p:stCondLst>
                                            <p:cond delay="0"/>
                                          </p:stCondLst>
                                        </p:cTn>
                                        <p:tgtEl>
                                          <p:spTgt spid="9">
                                            <p:txEl>
                                              <p:pRg st="3" end="3"/>
                                            </p:txEl>
                                          </p:spTgt>
                                        </p:tgtEl>
                                        <p:attrNameLst>
                                          <p:attrName>ppt_x</p:attrName>
                                        </p:attrNameLst>
                                      </p:cBhvr>
                                    </p:anim>
                                    <p:anim from="(-#ppt_h/2)" to="(#ppt_y)" calcmode="lin" valueType="num">
                                      <p:cBhvr>
                                        <p:cTn id="39" dur="1000" fill="hold">
                                          <p:stCondLst>
                                            <p:cond delay="0"/>
                                          </p:stCondLst>
                                        </p:cTn>
                                        <p:tgtEl>
                                          <p:spTgt spid="9">
                                            <p:txEl>
                                              <p:pRg st="3" end="3"/>
                                            </p:txEl>
                                          </p:spTgt>
                                        </p:tgtEl>
                                        <p:attrNameLst>
                                          <p:attrName>ppt_y</p:attrName>
                                        </p:attrNameLst>
                                      </p:cBhvr>
                                    </p:anim>
                                    <p:animRot by="21600000">
                                      <p:cBhvr>
                                        <p:cTn id="40" dur="1000" fill="hold">
                                          <p:stCondLst>
                                            <p:cond delay="0"/>
                                          </p:stCondLst>
                                        </p:cTn>
                                        <p:tgtEl>
                                          <p:spTgt spid="9">
                                            <p:txEl>
                                              <p:pRg st="3" end="3"/>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9">
                                            <p:txEl>
                                              <p:pRg st="4" end="4"/>
                                            </p:txEl>
                                          </p:spTgt>
                                        </p:tgtEl>
                                        <p:attrNameLst>
                                          <p:attrName>style.visibility</p:attrName>
                                        </p:attrNameLst>
                                      </p:cBhvr>
                                      <p:to>
                                        <p:strVal val="visible"/>
                                      </p:to>
                                    </p:set>
                                    <p:anim by="(-#ppt_w*2)" calcmode="lin" valueType="num">
                                      <p:cBhvr rctx="PPT">
                                        <p:cTn id="45" dur="500" autoRev="1" fill="hold">
                                          <p:stCondLst>
                                            <p:cond delay="0"/>
                                          </p:stCondLst>
                                        </p:cTn>
                                        <p:tgtEl>
                                          <p:spTgt spid="9">
                                            <p:txEl>
                                              <p:pRg st="4" end="4"/>
                                            </p:txEl>
                                          </p:spTgt>
                                        </p:tgtEl>
                                        <p:attrNameLst>
                                          <p:attrName>ppt_w</p:attrName>
                                        </p:attrNameLst>
                                      </p:cBhvr>
                                    </p:anim>
                                    <p:anim by="(#ppt_w*0.50)" calcmode="lin" valueType="num">
                                      <p:cBhvr>
                                        <p:cTn id="46" dur="500" decel="50000" autoRev="1" fill="hold">
                                          <p:stCondLst>
                                            <p:cond delay="0"/>
                                          </p:stCondLst>
                                        </p:cTn>
                                        <p:tgtEl>
                                          <p:spTgt spid="9">
                                            <p:txEl>
                                              <p:pRg st="4" end="4"/>
                                            </p:txEl>
                                          </p:spTgt>
                                        </p:tgtEl>
                                        <p:attrNameLst>
                                          <p:attrName>ppt_x</p:attrName>
                                        </p:attrNameLst>
                                      </p:cBhvr>
                                    </p:anim>
                                    <p:anim from="(-#ppt_h/2)" to="(#ppt_y)" calcmode="lin" valueType="num">
                                      <p:cBhvr>
                                        <p:cTn id="47" dur="1000" fill="hold">
                                          <p:stCondLst>
                                            <p:cond delay="0"/>
                                          </p:stCondLst>
                                        </p:cTn>
                                        <p:tgtEl>
                                          <p:spTgt spid="9">
                                            <p:txEl>
                                              <p:pRg st="4" end="4"/>
                                            </p:txEl>
                                          </p:spTgt>
                                        </p:tgtEl>
                                        <p:attrNameLst>
                                          <p:attrName>ppt_y</p:attrName>
                                        </p:attrNameLst>
                                      </p:cBhvr>
                                    </p:anim>
                                    <p:animRot by="21600000">
                                      <p:cBhvr>
                                        <p:cTn id="48" dur="1000" fill="hold">
                                          <p:stCondLst>
                                            <p:cond delay="0"/>
                                          </p:stCondLst>
                                        </p:cTn>
                                        <p:tgtEl>
                                          <p:spTgt spid="9">
                                            <p:txEl>
                                              <p:pRg st="4" end="4"/>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9">
                                            <p:txEl>
                                              <p:pRg st="5" end="5"/>
                                            </p:txEl>
                                          </p:spTgt>
                                        </p:tgtEl>
                                        <p:attrNameLst>
                                          <p:attrName>style.visibility</p:attrName>
                                        </p:attrNameLst>
                                      </p:cBhvr>
                                      <p:to>
                                        <p:strVal val="visible"/>
                                      </p:to>
                                    </p:set>
                                    <p:anim by="(-#ppt_w*2)" calcmode="lin" valueType="num">
                                      <p:cBhvr rctx="PPT">
                                        <p:cTn id="53" dur="500" autoRev="1" fill="hold">
                                          <p:stCondLst>
                                            <p:cond delay="0"/>
                                          </p:stCondLst>
                                        </p:cTn>
                                        <p:tgtEl>
                                          <p:spTgt spid="9">
                                            <p:txEl>
                                              <p:pRg st="5" end="5"/>
                                            </p:txEl>
                                          </p:spTgt>
                                        </p:tgtEl>
                                        <p:attrNameLst>
                                          <p:attrName>ppt_w</p:attrName>
                                        </p:attrNameLst>
                                      </p:cBhvr>
                                    </p:anim>
                                    <p:anim by="(#ppt_w*0.50)" calcmode="lin" valueType="num">
                                      <p:cBhvr>
                                        <p:cTn id="54" dur="500" decel="50000" autoRev="1" fill="hold">
                                          <p:stCondLst>
                                            <p:cond delay="0"/>
                                          </p:stCondLst>
                                        </p:cTn>
                                        <p:tgtEl>
                                          <p:spTgt spid="9">
                                            <p:txEl>
                                              <p:pRg st="5" end="5"/>
                                            </p:txEl>
                                          </p:spTgt>
                                        </p:tgtEl>
                                        <p:attrNameLst>
                                          <p:attrName>ppt_x</p:attrName>
                                        </p:attrNameLst>
                                      </p:cBhvr>
                                    </p:anim>
                                    <p:anim from="(-#ppt_h/2)" to="(#ppt_y)" calcmode="lin" valueType="num">
                                      <p:cBhvr>
                                        <p:cTn id="55" dur="1000" fill="hold">
                                          <p:stCondLst>
                                            <p:cond delay="0"/>
                                          </p:stCondLst>
                                        </p:cTn>
                                        <p:tgtEl>
                                          <p:spTgt spid="9">
                                            <p:txEl>
                                              <p:pRg st="5" end="5"/>
                                            </p:txEl>
                                          </p:spTgt>
                                        </p:tgtEl>
                                        <p:attrNameLst>
                                          <p:attrName>ppt_y</p:attrName>
                                        </p:attrNameLst>
                                      </p:cBhvr>
                                    </p:anim>
                                    <p:animRot by="21600000">
                                      <p:cBhvr>
                                        <p:cTn id="56" dur="1000" fill="hold">
                                          <p:stCondLst>
                                            <p:cond delay="0"/>
                                          </p:stCondLst>
                                        </p:cTn>
                                        <p:tgtEl>
                                          <p:spTgt spid="9">
                                            <p:txEl>
                                              <p:pRg st="5" end="5"/>
                                            </p:txEl>
                                          </p:spTgt>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nodeType="clickEffect">
                                  <p:stCondLst>
                                    <p:cond delay="0"/>
                                  </p:stCondLst>
                                  <p:iterate type="lt">
                                    <p:tmPct val="10000"/>
                                  </p:iterate>
                                  <p:childTnLst>
                                    <p:set>
                                      <p:cBhvr>
                                        <p:cTn id="60" dur="1" fill="hold">
                                          <p:stCondLst>
                                            <p:cond delay="0"/>
                                          </p:stCondLst>
                                        </p:cTn>
                                        <p:tgtEl>
                                          <p:spTgt spid="9">
                                            <p:txEl>
                                              <p:pRg st="6" end="6"/>
                                            </p:txEl>
                                          </p:spTgt>
                                        </p:tgtEl>
                                        <p:attrNameLst>
                                          <p:attrName>style.visibility</p:attrName>
                                        </p:attrNameLst>
                                      </p:cBhvr>
                                      <p:to>
                                        <p:strVal val="visible"/>
                                      </p:to>
                                    </p:set>
                                    <p:anim by="(-#ppt_w*2)" calcmode="lin" valueType="num">
                                      <p:cBhvr rctx="PPT">
                                        <p:cTn id="61" dur="500" autoRev="1" fill="hold">
                                          <p:stCondLst>
                                            <p:cond delay="0"/>
                                          </p:stCondLst>
                                        </p:cTn>
                                        <p:tgtEl>
                                          <p:spTgt spid="9">
                                            <p:txEl>
                                              <p:pRg st="6" end="6"/>
                                            </p:txEl>
                                          </p:spTgt>
                                        </p:tgtEl>
                                        <p:attrNameLst>
                                          <p:attrName>ppt_w</p:attrName>
                                        </p:attrNameLst>
                                      </p:cBhvr>
                                    </p:anim>
                                    <p:anim by="(#ppt_w*0.50)" calcmode="lin" valueType="num">
                                      <p:cBhvr>
                                        <p:cTn id="62" dur="500" decel="50000" autoRev="1" fill="hold">
                                          <p:stCondLst>
                                            <p:cond delay="0"/>
                                          </p:stCondLst>
                                        </p:cTn>
                                        <p:tgtEl>
                                          <p:spTgt spid="9">
                                            <p:txEl>
                                              <p:pRg st="6" end="6"/>
                                            </p:txEl>
                                          </p:spTgt>
                                        </p:tgtEl>
                                        <p:attrNameLst>
                                          <p:attrName>ppt_x</p:attrName>
                                        </p:attrNameLst>
                                      </p:cBhvr>
                                    </p:anim>
                                    <p:anim from="(-#ppt_h/2)" to="(#ppt_y)" calcmode="lin" valueType="num">
                                      <p:cBhvr>
                                        <p:cTn id="63" dur="1000" fill="hold">
                                          <p:stCondLst>
                                            <p:cond delay="0"/>
                                          </p:stCondLst>
                                        </p:cTn>
                                        <p:tgtEl>
                                          <p:spTgt spid="9">
                                            <p:txEl>
                                              <p:pRg st="6" end="6"/>
                                            </p:txEl>
                                          </p:spTgt>
                                        </p:tgtEl>
                                        <p:attrNameLst>
                                          <p:attrName>ppt_y</p:attrName>
                                        </p:attrNameLst>
                                      </p:cBhvr>
                                    </p:anim>
                                    <p:animRot by="21600000">
                                      <p:cBhvr>
                                        <p:cTn id="64" dur="1000" fill="hold">
                                          <p:stCondLst>
                                            <p:cond delay="0"/>
                                          </p:stCondLst>
                                        </p:cTn>
                                        <p:tgtEl>
                                          <p:spTgt spid="9">
                                            <p:txEl>
                                              <p:pRg st="6" end="6"/>
                                            </p:txEl>
                                          </p:spTgt>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56" presetClass="entr" presetSubtype="0" fill="hold" nodeType="clickEffect">
                                  <p:stCondLst>
                                    <p:cond delay="0"/>
                                  </p:stCondLst>
                                  <p:iterate type="lt">
                                    <p:tmPct val="10000"/>
                                  </p:iterate>
                                  <p:childTnLst>
                                    <p:set>
                                      <p:cBhvr>
                                        <p:cTn id="68" dur="1" fill="hold">
                                          <p:stCondLst>
                                            <p:cond delay="0"/>
                                          </p:stCondLst>
                                        </p:cTn>
                                        <p:tgtEl>
                                          <p:spTgt spid="7">
                                            <p:txEl>
                                              <p:pRg st="1" end="1"/>
                                            </p:txEl>
                                          </p:spTgt>
                                        </p:tgtEl>
                                        <p:attrNameLst>
                                          <p:attrName>style.visibility</p:attrName>
                                        </p:attrNameLst>
                                      </p:cBhvr>
                                      <p:to>
                                        <p:strVal val="visible"/>
                                      </p:to>
                                    </p:set>
                                    <p:anim by="(-#ppt_w*2)" calcmode="lin" valueType="num">
                                      <p:cBhvr rctx="PPT">
                                        <p:cTn id="69" dur="500" autoRev="1" fill="hold">
                                          <p:stCondLst>
                                            <p:cond delay="0"/>
                                          </p:stCondLst>
                                        </p:cTn>
                                        <p:tgtEl>
                                          <p:spTgt spid="7">
                                            <p:txEl>
                                              <p:pRg st="1" end="1"/>
                                            </p:txEl>
                                          </p:spTgt>
                                        </p:tgtEl>
                                        <p:attrNameLst>
                                          <p:attrName>ppt_w</p:attrName>
                                        </p:attrNameLst>
                                      </p:cBhvr>
                                    </p:anim>
                                    <p:anim by="(#ppt_w*0.50)" calcmode="lin" valueType="num">
                                      <p:cBhvr>
                                        <p:cTn id="70" dur="500" decel="50000" autoRev="1" fill="hold">
                                          <p:stCondLst>
                                            <p:cond delay="0"/>
                                          </p:stCondLst>
                                        </p:cTn>
                                        <p:tgtEl>
                                          <p:spTgt spid="7">
                                            <p:txEl>
                                              <p:pRg st="1" end="1"/>
                                            </p:txEl>
                                          </p:spTgt>
                                        </p:tgtEl>
                                        <p:attrNameLst>
                                          <p:attrName>ppt_x</p:attrName>
                                        </p:attrNameLst>
                                      </p:cBhvr>
                                    </p:anim>
                                    <p:anim from="(-#ppt_h/2)" to="(#ppt_y)" calcmode="lin" valueType="num">
                                      <p:cBhvr>
                                        <p:cTn id="71" dur="1000" fill="hold">
                                          <p:stCondLst>
                                            <p:cond delay="0"/>
                                          </p:stCondLst>
                                        </p:cTn>
                                        <p:tgtEl>
                                          <p:spTgt spid="7">
                                            <p:txEl>
                                              <p:pRg st="1" end="1"/>
                                            </p:txEl>
                                          </p:spTgt>
                                        </p:tgtEl>
                                        <p:attrNameLst>
                                          <p:attrName>ppt_y</p:attrName>
                                        </p:attrNameLst>
                                      </p:cBhvr>
                                    </p:anim>
                                    <p:animRot by="21600000">
                                      <p:cBhvr>
                                        <p:cTn id="72" dur="1000" fill="hold">
                                          <p:stCondLst>
                                            <p:cond delay="0"/>
                                          </p:stCondLst>
                                        </p:cTn>
                                        <p:tgtEl>
                                          <p:spTgt spid="7">
                                            <p:txEl>
                                              <p:pRg st="1" end="1"/>
                                            </p:txEl>
                                          </p:spTgt>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56" presetClass="entr" presetSubtype="0" fill="hold" nodeType="clickEffect">
                                  <p:stCondLst>
                                    <p:cond delay="0"/>
                                  </p:stCondLst>
                                  <p:iterate type="lt">
                                    <p:tmPct val="10000"/>
                                  </p:iterate>
                                  <p:childTnLst>
                                    <p:set>
                                      <p:cBhvr>
                                        <p:cTn id="76" dur="1" fill="hold">
                                          <p:stCondLst>
                                            <p:cond delay="0"/>
                                          </p:stCondLst>
                                        </p:cTn>
                                        <p:tgtEl>
                                          <p:spTgt spid="7">
                                            <p:txEl>
                                              <p:pRg st="2" end="2"/>
                                            </p:txEl>
                                          </p:spTgt>
                                        </p:tgtEl>
                                        <p:attrNameLst>
                                          <p:attrName>style.visibility</p:attrName>
                                        </p:attrNameLst>
                                      </p:cBhvr>
                                      <p:to>
                                        <p:strVal val="visible"/>
                                      </p:to>
                                    </p:set>
                                    <p:anim by="(-#ppt_w*2)" calcmode="lin" valueType="num">
                                      <p:cBhvr rctx="PPT">
                                        <p:cTn id="77" dur="500" autoRev="1" fill="hold">
                                          <p:stCondLst>
                                            <p:cond delay="0"/>
                                          </p:stCondLst>
                                        </p:cTn>
                                        <p:tgtEl>
                                          <p:spTgt spid="7">
                                            <p:txEl>
                                              <p:pRg st="2" end="2"/>
                                            </p:txEl>
                                          </p:spTgt>
                                        </p:tgtEl>
                                        <p:attrNameLst>
                                          <p:attrName>ppt_w</p:attrName>
                                        </p:attrNameLst>
                                      </p:cBhvr>
                                    </p:anim>
                                    <p:anim by="(#ppt_w*0.50)" calcmode="lin" valueType="num">
                                      <p:cBhvr>
                                        <p:cTn id="78" dur="500" decel="50000" autoRev="1" fill="hold">
                                          <p:stCondLst>
                                            <p:cond delay="0"/>
                                          </p:stCondLst>
                                        </p:cTn>
                                        <p:tgtEl>
                                          <p:spTgt spid="7">
                                            <p:txEl>
                                              <p:pRg st="2" end="2"/>
                                            </p:txEl>
                                          </p:spTgt>
                                        </p:tgtEl>
                                        <p:attrNameLst>
                                          <p:attrName>ppt_x</p:attrName>
                                        </p:attrNameLst>
                                      </p:cBhvr>
                                    </p:anim>
                                    <p:anim from="(-#ppt_h/2)" to="(#ppt_y)" calcmode="lin" valueType="num">
                                      <p:cBhvr>
                                        <p:cTn id="79" dur="1000" fill="hold">
                                          <p:stCondLst>
                                            <p:cond delay="0"/>
                                          </p:stCondLst>
                                        </p:cTn>
                                        <p:tgtEl>
                                          <p:spTgt spid="7">
                                            <p:txEl>
                                              <p:pRg st="2" end="2"/>
                                            </p:txEl>
                                          </p:spTgt>
                                        </p:tgtEl>
                                        <p:attrNameLst>
                                          <p:attrName>ppt_y</p:attrName>
                                        </p:attrNameLst>
                                      </p:cBhvr>
                                    </p:anim>
                                    <p:animRot by="21600000">
                                      <p:cBhvr>
                                        <p:cTn id="80" dur="1000" fill="hold">
                                          <p:stCondLst>
                                            <p:cond delay="0"/>
                                          </p:stCondLst>
                                        </p:cTn>
                                        <p:tgtEl>
                                          <p:spTgt spid="7">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595E49C3-2246-294C-8EAC-9E27A0630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107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Θέση κειμένου 5">
            <a:extLst>
              <a:ext uri="{FF2B5EF4-FFF2-40B4-BE49-F238E27FC236}">
                <a16:creationId xmlns:a16="http://schemas.microsoft.com/office/drawing/2014/main" id="{43DC43EF-295E-DE46-A938-A5F78C746BE7}"/>
              </a:ext>
            </a:extLst>
          </p:cNvPr>
          <p:cNvSpPr>
            <a:spLocks noGrp="1"/>
          </p:cNvSpPr>
          <p:nvPr>
            <p:ph type="body" sz="half" idx="1"/>
          </p:nvPr>
        </p:nvSpPr>
        <p:spPr/>
        <p:txBody>
          <a:bodyPr/>
          <a:lstStyle/>
          <a:p>
            <a:endParaRPr lang="el-GR"/>
          </a:p>
        </p:txBody>
      </p:sp>
      <p:pic>
        <p:nvPicPr>
          <p:cNvPr id="10" name="Picture 2" descr="How to Deal With Big Changes at Work: New Boss, Promotion, Merger,  Acquisition, Office Move">
            <a:extLst>
              <a:ext uri="{FF2B5EF4-FFF2-40B4-BE49-F238E27FC236}">
                <a16:creationId xmlns:a16="http://schemas.microsoft.com/office/drawing/2014/main" id="{037A0545-45A2-0144-ABB7-6835A3FF7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lack Monitor, Apple, Computer Icon PNG Transparent Background, Free  Download #45247 - FreeIconsPNG">
            <a:extLst>
              <a:ext uri="{FF2B5EF4-FFF2-40B4-BE49-F238E27FC236}">
                <a16:creationId xmlns:a16="http://schemas.microsoft.com/office/drawing/2014/main" id="{9FAB84AD-D0C7-CD47-83D2-77CC1265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336"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4673600" y="871667"/>
            <a:ext cx="14516099" cy="9551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8000" dirty="0">
                <a:solidFill>
                  <a:schemeClr val="bg2">
                    <a:lumMod val="20000"/>
                    <a:lumOff val="80000"/>
                  </a:schemeClr>
                </a:solidFill>
                <a:latin typeface="+mj-lt"/>
              </a:rPr>
              <a:t>def </a:t>
            </a:r>
            <a:r>
              <a:rPr lang="en" sz="8000" dirty="0" err="1">
                <a:solidFill>
                  <a:schemeClr val="bg2">
                    <a:lumMod val="20000"/>
                    <a:lumOff val="80000"/>
                  </a:schemeClr>
                </a:solidFill>
                <a:latin typeface="+mj-lt"/>
              </a:rPr>
              <a:t>create_special_string</a:t>
            </a:r>
            <a:r>
              <a:rPr lang="en" sz="8000" dirty="0">
                <a:solidFill>
                  <a:schemeClr val="bg2">
                    <a:lumMod val="20000"/>
                    <a:lumOff val="80000"/>
                  </a:schemeClr>
                </a:solidFill>
                <a:latin typeface="+mj-lt"/>
              </a:rPr>
              <a:t>(item):</a:t>
            </a:r>
          </a:p>
          <a:p>
            <a:r>
              <a:rPr lang="en" sz="8000" dirty="0">
                <a:solidFill>
                  <a:schemeClr val="bg2">
                    <a:lumMod val="20000"/>
                    <a:lumOff val="80000"/>
                  </a:schemeClr>
                </a:solidFill>
                <a:latin typeface="+mj-lt"/>
              </a:rPr>
              <a:t> return </a:t>
            </a:r>
            <a:r>
              <a:rPr lang="en" sz="8000" dirty="0" err="1">
                <a:solidFill>
                  <a:schemeClr val="bg2">
                    <a:lumMod val="20000"/>
                    <a:lumOff val="80000"/>
                  </a:schemeClr>
                </a:solidFill>
                <a:latin typeface="+mj-lt"/>
              </a:rPr>
              <a:t>f‘Our</a:t>
            </a:r>
            <a:r>
              <a:rPr lang="en" sz="8000" dirty="0">
                <a:solidFill>
                  <a:schemeClr val="bg2">
                    <a:lumMod val="20000"/>
                    <a:lumOff val="80000"/>
                  </a:schemeClr>
                </a:solidFill>
                <a:latin typeface="+mj-lt"/>
              </a:rPr>
              <a:t> special is {item}’</a:t>
            </a:r>
          </a:p>
          <a:p>
            <a:endParaRPr lang="en" sz="8000" dirty="0">
              <a:solidFill>
                <a:schemeClr val="bg2">
                  <a:lumMod val="20000"/>
                  <a:lumOff val="80000"/>
                </a:schemeClr>
              </a:solidFill>
              <a:latin typeface="+mj-lt"/>
            </a:endParaRPr>
          </a:p>
          <a:p>
            <a:pPr algn="l"/>
            <a:r>
              <a:rPr lang="en" sz="8000" dirty="0">
                <a:solidFill>
                  <a:schemeClr val="bg2">
                    <a:lumMod val="20000"/>
                    <a:lumOff val="80000"/>
                  </a:schemeClr>
                </a:solidFill>
                <a:latin typeface="+mj-lt"/>
              </a:rPr>
              <a:t>print(</a:t>
            </a:r>
            <a:r>
              <a:rPr lang="en" sz="8000" dirty="0" err="1">
                <a:solidFill>
                  <a:schemeClr val="bg2">
                    <a:lumMod val="20000"/>
                    <a:lumOff val="80000"/>
                  </a:schemeClr>
                </a:solidFill>
                <a:latin typeface="+mj-lt"/>
              </a:rPr>
              <a:t>f‘I</a:t>
            </a:r>
            <a:r>
              <a:rPr lang="en" sz="8000" dirty="0">
                <a:solidFill>
                  <a:schemeClr val="bg2">
                    <a:lumMod val="20000"/>
                    <a:lumOff val="80000"/>
                  </a:schemeClr>
                </a:solidFill>
                <a:latin typeface="+mj-lt"/>
              </a:rPr>
              <a:t> do not like {item}’)</a:t>
            </a:r>
          </a:p>
          <a:p>
            <a:endParaRPr lang="en" sz="8000" dirty="0">
              <a:solidFill>
                <a:schemeClr val="bg2">
                  <a:lumMod val="20000"/>
                  <a:lumOff val="80000"/>
                </a:schemeClr>
              </a:solidFill>
              <a:latin typeface="+mj-lt"/>
            </a:endParaRPr>
          </a:p>
          <a:p>
            <a:endParaRPr lang="en" sz="8000" dirty="0">
              <a:solidFill>
                <a:schemeClr val="bg2">
                  <a:lumMod val="20000"/>
                  <a:lumOff val="80000"/>
                </a:schemeClr>
              </a:solidFill>
              <a:latin typeface="+mj-lt"/>
            </a:endParaRPr>
          </a:p>
          <a:p>
            <a:endParaRPr lang="en" sz="8000" dirty="0">
              <a:solidFill>
                <a:schemeClr val="bg2">
                  <a:lumMod val="20000"/>
                  <a:lumOff val="80000"/>
                </a:schemeClr>
              </a:solidFill>
              <a:latin typeface="+mj-lt"/>
            </a:endParaRPr>
          </a:p>
          <a:p>
            <a:pPr algn="l"/>
            <a:r>
              <a:rPr lang="en" sz="6000" dirty="0" err="1">
                <a:solidFill>
                  <a:srgbClr val="FF0000"/>
                </a:solidFill>
                <a:latin typeface="+mj-lt"/>
              </a:rPr>
              <a:t>NameError</a:t>
            </a:r>
            <a:r>
              <a:rPr lang="en" sz="6000" dirty="0">
                <a:solidFill>
                  <a:srgbClr val="FF0000"/>
                </a:solidFill>
                <a:latin typeface="+mj-lt"/>
              </a:rPr>
              <a:t>: name 'item' is not defined</a:t>
            </a:r>
            <a:endParaRPr kumimoji="0" lang="el-GR" sz="6000" b="0" i="0" u="none" strike="noStrike" cap="none" spc="0" normalizeH="0" baseline="0" dirty="0">
              <a:ln>
                <a:noFill/>
              </a:ln>
              <a:solidFill>
                <a:srgbClr val="FF0000"/>
              </a:solidFill>
              <a:effectLst/>
              <a:uFillTx/>
              <a:latin typeface="+mj-lt"/>
              <a:sym typeface="Palatino"/>
            </a:endParaRPr>
          </a:p>
        </p:txBody>
      </p:sp>
    </p:spTree>
    <p:extLst>
      <p:ext uri="{BB962C8B-B14F-4D97-AF65-F5344CB8AC3E}">
        <p14:creationId xmlns:p14="http://schemas.microsoft.com/office/powerpoint/2010/main" val="3667037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2">
                                            <p:txEl>
                                              <p:pRg st="0" end="0"/>
                                            </p:txEl>
                                          </p:spTgt>
                                        </p:tgtEl>
                                        <p:attrNameLst>
                                          <p:attrName>ppt_w</p:attrName>
                                        </p:attrNameLst>
                                      </p:cBhvr>
                                    </p:anim>
                                    <p:anim by="(#ppt_w*0.50)" calcmode="lin" valueType="num">
                                      <p:cBhvr>
                                        <p:cTn id="8" dur="500" decel="50000" autoRev="1" fill="hold">
                                          <p:stCondLst>
                                            <p:cond delay="0"/>
                                          </p:stCondLst>
                                        </p:cTn>
                                        <p:tgtEl>
                                          <p:spTgt spid="2">
                                            <p:txEl>
                                              <p:pRg st="0" end="0"/>
                                            </p:txEl>
                                          </p:spTgt>
                                        </p:tgtEl>
                                        <p:attrNameLst>
                                          <p:attrName>ppt_x</p:attrName>
                                        </p:attrNameLst>
                                      </p:cBhvr>
                                    </p:anim>
                                    <p:anim from="(-#ppt_h/2)" to="(#ppt_y)" calcmode="lin" valueType="num">
                                      <p:cBhvr>
                                        <p:cTn id="9" dur="1000" fill="hold">
                                          <p:stCondLst>
                                            <p:cond delay="0"/>
                                          </p:stCondLst>
                                        </p:cTn>
                                        <p:tgtEl>
                                          <p:spTgt spid="2">
                                            <p:txEl>
                                              <p:pRg st="0" end="0"/>
                                            </p:txEl>
                                          </p:spTgt>
                                        </p:tgtEl>
                                        <p:attrNameLst>
                                          <p:attrName>ppt_y</p:attrName>
                                        </p:attrNameLst>
                                      </p:cBhvr>
                                    </p:anim>
                                    <p:animRot by="21600000">
                                      <p:cBhvr>
                                        <p:cTn id="10" dur="1000" fill="hold">
                                          <p:stCondLst>
                                            <p:cond delay="0"/>
                                          </p:stCondLst>
                                        </p:cTn>
                                        <p:tgtEl>
                                          <p:spTgt spid="2">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1" end="1"/>
                                            </p:txEl>
                                          </p:spTgt>
                                        </p:tgtEl>
                                        <p:attrNameLst>
                                          <p:attrName>ppt_w</p:attrName>
                                        </p:attrNameLst>
                                      </p:cBhvr>
                                    </p:anim>
                                    <p:anim by="(#ppt_w*0.50)" calcmode="lin" valueType="num">
                                      <p:cBhvr>
                                        <p:cTn id="14" dur="500" decel="50000" autoRev="1" fill="hold">
                                          <p:stCondLst>
                                            <p:cond delay="0"/>
                                          </p:stCondLst>
                                        </p:cTn>
                                        <p:tgtEl>
                                          <p:spTgt spid="2">
                                            <p:txEl>
                                              <p:pRg st="1" end="1"/>
                                            </p:txEl>
                                          </p:spTgt>
                                        </p:tgtEl>
                                        <p:attrNameLst>
                                          <p:attrName>ppt_x</p:attrName>
                                        </p:attrNameLst>
                                      </p:cBhvr>
                                    </p:anim>
                                    <p:anim from="(-#ppt_h/2)" to="(#ppt_y)" calcmode="lin" valueType="num">
                                      <p:cBhvr>
                                        <p:cTn id="15" dur="1000" fill="hold">
                                          <p:stCondLst>
                                            <p:cond delay="0"/>
                                          </p:stCondLst>
                                        </p:cTn>
                                        <p:tgtEl>
                                          <p:spTgt spid="2">
                                            <p:txEl>
                                              <p:pRg st="1" end="1"/>
                                            </p:txEl>
                                          </p:spTgt>
                                        </p:tgtEl>
                                        <p:attrNameLst>
                                          <p:attrName>ppt_y</p:attrName>
                                        </p:attrNameLst>
                                      </p:cBhvr>
                                    </p:anim>
                                    <p:animRot by="21600000">
                                      <p:cBhvr>
                                        <p:cTn id="16" dur="1000" fill="hold">
                                          <p:stCondLst>
                                            <p:cond delay="0"/>
                                          </p:stCondLst>
                                        </p:cTn>
                                        <p:tgtEl>
                                          <p:spTgt spid="2">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2">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2">
                                            <p:txEl>
                                              <p:pRg st="3" end="3"/>
                                            </p:txEl>
                                          </p:spTgt>
                                        </p:tgtEl>
                                        <p:attrNameLst>
                                          <p:attrName>ppt_w</p:attrName>
                                        </p:attrNameLst>
                                      </p:cBhvr>
                                    </p:anim>
                                    <p:anim by="(#ppt_w*0.50)" calcmode="lin" valueType="num">
                                      <p:cBhvr>
                                        <p:cTn id="22" dur="500" decel="50000" autoRev="1" fill="hold">
                                          <p:stCondLst>
                                            <p:cond delay="0"/>
                                          </p:stCondLst>
                                        </p:cTn>
                                        <p:tgtEl>
                                          <p:spTgt spid="2">
                                            <p:txEl>
                                              <p:pRg st="3" end="3"/>
                                            </p:txEl>
                                          </p:spTgt>
                                        </p:tgtEl>
                                        <p:attrNameLst>
                                          <p:attrName>ppt_x</p:attrName>
                                        </p:attrNameLst>
                                      </p:cBhvr>
                                    </p:anim>
                                    <p:anim from="(-#ppt_h/2)" to="(#ppt_y)" calcmode="lin" valueType="num">
                                      <p:cBhvr>
                                        <p:cTn id="23" dur="1000" fill="hold">
                                          <p:stCondLst>
                                            <p:cond delay="0"/>
                                          </p:stCondLst>
                                        </p:cTn>
                                        <p:tgtEl>
                                          <p:spTgt spid="2">
                                            <p:txEl>
                                              <p:pRg st="3" end="3"/>
                                            </p:txEl>
                                          </p:spTgt>
                                        </p:tgtEl>
                                        <p:attrNameLst>
                                          <p:attrName>ppt_y</p:attrName>
                                        </p:attrNameLst>
                                      </p:cBhvr>
                                    </p:anim>
                                    <p:animRot by="21600000">
                                      <p:cBhvr>
                                        <p:cTn id="24" dur="1000" fill="hold">
                                          <p:stCondLst>
                                            <p:cond delay="0"/>
                                          </p:stCondLst>
                                        </p:cTn>
                                        <p:tgtEl>
                                          <p:spTgt spid="2">
                                            <p:txEl>
                                              <p:pRg st="3" end="3"/>
                                            </p:txEl>
                                          </p:spTgt>
                                        </p:tgtEl>
                                        <p:attrNameLst>
                                          <p:attrName>r</p:attrName>
                                        </p:attrNameLst>
                                      </p:cBhvr>
                                    </p:animRot>
                                  </p:childTnLst>
                                </p:cTn>
                              </p:par>
                            </p:childTnLst>
                          </p:cTn>
                        </p:par>
                        <p:par>
                          <p:cTn id="25" fill="hold">
                            <p:stCondLst>
                              <p:cond delay="3500"/>
                            </p:stCondLst>
                            <p:childTnLst>
                              <p:par>
                                <p:cTn id="26" presetID="56" presetClass="entr" presetSubtype="0" fill="hold" nodeType="afterEffect">
                                  <p:stCondLst>
                                    <p:cond delay="0"/>
                                  </p:stCondLst>
                                  <p:iterate type="lt">
                                    <p:tmPct val="10000"/>
                                  </p:iterate>
                                  <p:childTnLst>
                                    <p:set>
                                      <p:cBhvr>
                                        <p:cTn id="27" dur="1" fill="hold">
                                          <p:stCondLst>
                                            <p:cond delay="0"/>
                                          </p:stCondLst>
                                        </p:cTn>
                                        <p:tgtEl>
                                          <p:spTgt spid="2">
                                            <p:txEl>
                                              <p:pRg st="7" end="7"/>
                                            </p:txEl>
                                          </p:spTgt>
                                        </p:tgtEl>
                                        <p:attrNameLst>
                                          <p:attrName>style.visibility</p:attrName>
                                        </p:attrNameLst>
                                      </p:cBhvr>
                                      <p:to>
                                        <p:strVal val="visible"/>
                                      </p:to>
                                    </p:set>
                                    <p:anim by="(-#ppt_w*2)" calcmode="lin" valueType="num">
                                      <p:cBhvr rctx="PPT">
                                        <p:cTn id="28" dur="500" autoRev="1" fill="hold">
                                          <p:stCondLst>
                                            <p:cond delay="0"/>
                                          </p:stCondLst>
                                        </p:cTn>
                                        <p:tgtEl>
                                          <p:spTgt spid="2">
                                            <p:txEl>
                                              <p:pRg st="7" end="7"/>
                                            </p:txEl>
                                          </p:spTgt>
                                        </p:tgtEl>
                                        <p:attrNameLst>
                                          <p:attrName>ppt_w</p:attrName>
                                        </p:attrNameLst>
                                      </p:cBhvr>
                                    </p:anim>
                                    <p:anim by="(#ppt_w*0.50)" calcmode="lin" valueType="num">
                                      <p:cBhvr>
                                        <p:cTn id="29" dur="500" decel="50000" autoRev="1" fill="hold">
                                          <p:stCondLst>
                                            <p:cond delay="0"/>
                                          </p:stCondLst>
                                        </p:cTn>
                                        <p:tgtEl>
                                          <p:spTgt spid="2">
                                            <p:txEl>
                                              <p:pRg st="7" end="7"/>
                                            </p:txEl>
                                          </p:spTgt>
                                        </p:tgtEl>
                                        <p:attrNameLst>
                                          <p:attrName>ppt_x</p:attrName>
                                        </p:attrNameLst>
                                      </p:cBhvr>
                                    </p:anim>
                                    <p:anim from="(-#ppt_h/2)" to="(#ppt_y)" calcmode="lin" valueType="num">
                                      <p:cBhvr>
                                        <p:cTn id="30" dur="1000" fill="hold">
                                          <p:stCondLst>
                                            <p:cond delay="0"/>
                                          </p:stCondLst>
                                        </p:cTn>
                                        <p:tgtEl>
                                          <p:spTgt spid="2">
                                            <p:txEl>
                                              <p:pRg st="7" end="7"/>
                                            </p:txEl>
                                          </p:spTgt>
                                        </p:tgtEl>
                                        <p:attrNameLst>
                                          <p:attrName>ppt_y</p:attrName>
                                        </p:attrNameLst>
                                      </p:cBhvr>
                                    </p:anim>
                                    <p:animRot by="21600000">
                                      <p:cBhvr>
                                        <p:cTn id="31" dur="1000" fill="hold">
                                          <p:stCondLst>
                                            <p:cond delay="0"/>
                                          </p:stCondLst>
                                        </p:cTn>
                                        <p:tgtEl>
                                          <p:spTgt spid="2">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lack Monitor, Apple, Computer Icon PNG Transparent Background, Free  Download #45247 - FreeIconsPNG">
            <a:extLst>
              <a:ext uri="{FF2B5EF4-FFF2-40B4-BE49-F238E27FC236}">
                <a16:creationId xmlns:a16="http://schemas.microsoft.com/office/drawing/2014/main" id="{AD907475-30BC-9C45-A89B-40E565CE3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336" y="-1738313"/>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4572000" y="770067"/>
            <a:ext cx="14782800" cy="10413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7200" dirty="0">
                <a:solidFill>
                  <a:schemeClr val="bg2">
                    <a:lumMod val="20000"/>
                    <a:lumOff val="80000"/>
                  </a:schemeClr>
                </a:solidFill>
                <a:latin typeface="+mj-lt"/>
              </a:rPr>
              <a:t>def </a:t>
            </a:r>
            <a:r>
              <a:rPr lang="en" sz="7200" dirty="0" err="1">
                <a:solidFill>
                  <a:schemeClr val="bg2">
                    <a:lumMod val="20000"/>
                    <a:lumOff val="80000"/>
                  </a:schemeClr>
                </a:solidFill>
                <a:latin typeface="+mj-lt"/>
              </a:rPr>
              <a:t>create_special_string</a:t>
            </a:r>
            <a:r>
              <a:rPr lang="en" sz="7200" dirty="0">
                <a:solidFill>
                  <a:schemeClr val="bg2">
                    <a:lumMod val="20000"/>
                    <a:lumOff val="80000"/>
                  </a:schemeClr>
                </a:solidFill>
                <a:latin typeface="+mj-lt"/>
              </a:rPr>
              <a:t>(item):</a:t>
            </a:r>
          </a:p>
          <a:p>
            <a:r>
              <a:rPr lang="en" sz="7200" dirty="0">
                <a:solidFill>
                  <a:schemeClr val="bg2">
                    <a:lumMod val="20000"/>
                    <a:lumOff val="80000"/>
                  </a:schemeClr>
                </a:solidFill>
                <a:latin typeface="+mj-lt"/>
              </a:rPr>
              <a:t> return </a:t>
            </a:r>
            <a:r>
              <a:rPr lang="en" sz="7200" dirty="0" err="1">
                <a:solidFill>
                  <a:schemeClr val="bg2">
                    <a:lumMod val="20000"/>
                    <a:lumOff val="80000"/>
                  </a:schemeClr>
                </a:solidFill>
                <a:latin typeface="+mj-lt"/>
              </a:rPr>
              <a:t>header_string</a:t>
            </a:r>
            <a:r>
              <a:rPr lang="el-GR" sz="7200" dirty="0">
                <a:solidFill>
                  <a:schemeClr val="bg2">
                    <a:lumMod val="20000"/>
                    <a:lumOff val="80000"/>
                  </a:schemeClr>
                </a:solidFill>
                <a:latin typeface="+mj-lt"/>
              </a:rPr>
              <a:t> + </a:t>
            </a:r>
            <a:r>
              <a:rPr lang="en" sz="7200" dirty="0">
                <a:solidFill>
                  <a:schemeClr val="bg2">
                    <a:lumMod val="20000"/>
                    <a:lumOff val="80000"/>
                  </a:schemeClr>
                </a:solidFill>
                <a:latin typeface="+mj-lt"/>
              </a:rPr>
              <a:t>item</a:t>
            </a:r>
          </a:p>
          <a:p>
            <a:endParaRPr lang="el-GR" sz="7200" dirty="0">
              <a:solidFill>
                <a:schemeClr val="bg2">
                  <a:lumMod val="20000"/>
                  <a:lumOff val="80000"/>
                </a:schemeClr>
              </a:solidFill>
              <a:latin typeface="+mj-lt"/>
            </a:endParaRPr>
          </a:p>
          <a:p>
            <a:endParaRPr lang="el-GR" sz="7200" dirty="0">
              <a:solidFill>
                <a:schemeClr val="bg2">
                  <a:lumMod val="20000"/>
                  <a:lumOff val="80000"/>
                </a:schemeClr>
              </a:solidFill>
              <a:latin typeface="+mj-lt"/>
            </a:endParaRPr>
          </a:p>
          <a:p>
            <a:endParaRPr lang="en" sz="7200" dirty="0">
              <a:solidFill>
                <a:schemeClr val="bg2">
                  <a:lumMod val="20000"/>
                  <a:lumOff val="80000"/>
                </a:schemeClr>
              </a:solidFill>
              <a:latin typeface="+mj-lt"/>
            </a:endParaRPr>
          </a:p>
          <a:p>
            <a:pPr algn="l"/>
            <a:r>
              <a:rPr lang="en" sz="7200" dirty="0" err="1">
                <a:solidFill>
                  <a:schemeClr val="bg2">
                    <a:lumMod val="20000"/>
                    <a:lumOff val="80000"/>
                  </a:schemeClr>
                </a:solidFill>
                <a:latin typeface="+mj-lt"/>
              </a:rPr>
              <a:t>header_string</a:t>
            </a:r>
            <a:r>
              <a:rPr lang="en" sz="7200" dirty="0">
                <a:solidFill>
                  <a:schemeClr val="bg2">
                    <a:lumMod val="20000"/>
                    <a:lumOff val="80000"/>
                  </a:schemeClr>
                </a:solidFill>
                <a:latin typeface="+mj-lt"/>
              </a:rPr>
              <a:t> = </a:t>
            </a:r>
            <a:r>
              <a:rPr lang="el-GR" sz="7200" dirty="0">
                <a:solidFill>
                  <a:schemeClr val="bg2">
                    <a:lumMod val="20000"/>
                    <a:lumOff val="80000"/>
                  </a:schemeClr>
                </a:solidFill>
                <a:latin typeface="+mj-lt"/>
              </a:rPr>
              <a:t>‘</a:t>
            </a:r>
            <a:r>
              <a:rPr lang="en" sz="7200" dirty="0">
                <a:solidFill>
                  <a:schemeClr val="bg2">
                    <a:lumMod val="20000"/>
                    <a:lumOff val="80000"/>
                  </a:schemeClr>
                </a:solidFill>
                <a:latin typeface="+mj-lt"/>
              </a:rPr>
              <a:t>Our special is</a:t>
            </a:r>
            <a:r>
              <a:rPr lang="el-GR" sz="7200" dirty="0">
                <a:solidFill>
                  <a:schemeClr val="bg2">
                    <a:lumMod val="20000"/>
                    <a:lumOff val="80000"/>
                  </a:schemeClr>
                </a:solidFill>
                <a:latin typeface="+mj-lt"/>
              </a:rPr>
              <a:t>'</a:t>
            </a:r>
          </a:p>
          <a:p>
            <a:pPr algn="l"/>
            <a:r>
              <a:rPr lang="en" sz="7200" dirty="0">
                <a:solidFill>
                  <a:schemeClr val="bg2">
                    <a:lumMod val="20000"/>
                    <a:lumOff val="80000"/>
                  </a:schemeClr>
                </a:solidFill>
                <a:latin typeface="+mj-lt"/>
              </a:rPr>
              <a:t>print(</a:t>
            </a:r>
            <a:r>
              <a:rPr lang="en" sz="7200" dirty="0" err="1">
                <a:solidFill>
                  <a:schemeClr val="bg2">
                    <a:lumMod val="20000"/>
                    <a:lumOff val="80000"/>
                  </a:schemeClr>
                </a:solidFill>
                <a:latin typeface="+mj-lt"/>
              </a:rPr>
              <a:t>create_special_string</a:t>
            </a:r>
            <a:r>
              <a:rPr lang="el-GR" sz="7200" dirty="0">
                <a:solidFill>
                  <a:schemeClr val="bg2">
                    <a:lumMod val="20000"/>
                    <a:lumOff val="80000"/>
                  </a:schemeClr>
                </a:solidFill>
                <a:latin typeface="+mj-lt"/>
              </a:rPr>
              <a:t>(‘</a:t>
            </a:r>
            <a:r>
              <a:rPr lang="en-US" sz="7200" dirty="0">
                <a:solidFill>
                  <a:schemeClr val="bg2">
                    <a:lumMod val="20000"/>
                    <a:lumOff val="80000"/>
                  </a:schemeClr>
                </a:solidFill>
                <a:latin typeface="+mj-lt"/>
              </a:rPr>
              <a:t>mango</a:t>
            </a:r>
            <a:r>
              <a:rPr lang="el-GR" sz="7200" dirty="0">
                <a:solidFill>
                  <a:schemeClr val="bg2">
                    <a:lumMod val="20000"/>
                    <a:lumOff val="80000"/>
                  </a:schemeClr>
                </a:solidFill>
                <a:latin typeface="+mj-lt"/>
              </a:rPr>
              <a:t>’))</a:t>
            </a:r>
            <a:endParaRPr lang="en" sz="7200" dirty="0">
              <a:solidFill>
                <a:schemeClr val="bg2">
                  <a:lumMod val="20000"/>
                  <a:lumOff val="80000"/>
                </a:schemeClr>
              </a:solidFill>
              <a:latin typeface="+mj-lt"/>
            </a:endParaRPr>
          </a:p>
          <a:p>
            <a:pPr algn="l"/>
            <a:endParaRPr lang="en" sz="16600" dirty="0">
              <a:solidFill>
                <a:schemeClr val="bg2">
                  <a:lumMod val="20000"/>
                  <a:lumOff val="80000"/>
                </a:schemeClr>
              </a:solidFill>
              <a:latin typeface="+mj-lt"/>
            </a:endParaRPr>
          </a:p>
        </p:txBody>
      </p:sp>
    </p:spTree>
    <p:extLst>
      <p:ext uri="{BB962C8B-B14F-4D97-AF65-F5344CB8AC3E}">
        <p14:creationId xmlns:p14="http://schemas.microsoft.com/office/powerpoint/2010/main" val="21195608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2">
                                            <p:txEl>
                                              <p:pRg st="0" end="0"/>
                                            </p:txEl>
                                          </p:spTgt>
                                        </p:tgtEl>
                                        <p:attrNameLst>
                                          <p:attrName>ppt_w</p:attrName>
                                        </p:attrNameLst>
                                      </p:cBhvr>
                                    </p:anim>
                                    <p:anim by="(#ppt_w*0.50)" calcmode="lin" valueType="num">
                                      <p:cBhvr>
                                        <p:cTn id="8" dur="500" decel="50000" autoRev="1" fill="hold">
                                          <p:stCondLst>
                                            <p:cond delay="0"/>
                                          </p:stCondLst>
                                        </p:cTn>
                                        <p:tgtEl>
                                          <p:spTgt spid="2">
                                            <p:txEl>
                                              <p:pRg st="0" end="0"/>
                                            </p:txEl>
                                          </p:spTgt>
                                        </p:tgtEl>
                                        <p:attrNameLst>
                                          <p:attrName>ppt_x</p:attrName>
                                        </p:attrNameLst>
                                      </p:cBhvr>
                                    </p:anim>
                                    <p:anim from="(-#ppt_h/2)" to="(#ppt_y)" calcmode="lin" valueType="num">
                                      <p:cBhvr>
                                        <p:cTn id="9" dur="1000" fill="hold">
                                          <p:stCondLst>
                                            <p:cond delay="0"/>
                                          </p:stCondLst>
                                        </p:cTn>
                                        <p:tgtEl>
                                          <p:spTgt spid="2">
                                            <p:txEl>
                                              <p:pRg st="0" end="0"/>
                                            </p:txEl>
                                          </p:spTgt>
                                        </p:tgtEl>
                                        <p:attrNameLst>
                                          <p:attrName>ppt_y</p:attrName>
                                        </p:attrNameLst>
                                      </p:cBhvr>
                                    </p:anim>
                                    <p:animRot by="21600000">
                                      <p:cBhvr>
                                        <p:cTn id="10" dur="1000" fill="hold">
                                          <p:stCondLst>
                                            <p:cond delay="0"/>
                                          </p:stCondLst>
                                        </p:cTn>
                                        <p:tgtEl>
                                          <p:spTgt spid="2">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1" end="1"/>
                                            </p:txEl>
                                          </p:spTgt>
                                        </p:tgtEl>
                                        <p:attrNameLst>
                                          <p:attrName>ppt_w</p:attrName>
                                        </p:attrNameLst>
                                      </p:cBhvr>
                                    </p:anim>
                                    <p:anim by="(#ppt_w*0.50)" calcmode="lin" valueType="num">
                                      <p:cBhvr>
                                        <p:cTn id="14" dur="500" decel="50000" autoRev="1" fill="hold">
                                          <p:stCondLst>
                                            <p:cond delay="0"/>
                                          </p:stCondLst>
                                        </p:cTn>
                                        <p:tgtEl>
                                          <p:spTgt spid="2">
                                            <p:txEl>
                                              <p:pRg st="1" end="1"/>
                                            </p:txEl>
                                          </p:spTgt>
                                        </p:tgtEl>
                                        <p:attrNameLst>
                                          <p:attrName>ppt_x</p:attrName>
                                        </p:attrNameLst>
                                      </p:cBhvr>
                                    </p:anim>
                                    <p:anim from="(-#ppt_h/2)" to="(#ppt_y)" calcmode="lin" valueType="num">
                                      <p:cBhvr>
                                        <p:cTn id="15" dur="1000" fill="hold">
                                          <p:stCondLst>
                                            <p:cond delay="0"/>
                                          </p:stCondLst>
                                        </p:cTn>
                                        <p:tgtEl>
                                          <p:spTgt spid="2">
                                            <p:txEl>
                                              <p:pRg st="1" end="1"/>
                                            </p:txEl>
                                          </p:spTgt>
                                        </p:tgtEl>
                                        <p:attrNameLst>
                                          <p:attrName>ppt_y</p:attrName>
                                        </p:attrNameLst>
                                      </p:cBhvr>
                                    </p:anim>
                                    <p:animRot by="21600000">
                                      <p:cBhvr>
                                        <p:cTn id="16" dur="1000" fill="hold">
                                          <p:stCondLst>
                                            <p:cond delay="0"/>
                                          </p:stCondLst>
                                        </p:cTn>
                                        <p:tgtEl>
                                          <p:spTgt spid="2">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2">
                                            <p:txEl>
                                              <p:pRg st="5" end="5"/>
                                            </p:txEl>
                                          </p:spTgt>
                                        </p:tgtEl>
                                        <p:attrNameLst>
                                          <p:attrName>style.visibility</p:attrName>
                                        </p:attrNameLst>
                                      </p:cBhvr>
                                      <p:to>
                                        <p:strVal val="visible"/>
                                      </p:to>
                                    </p:set>
                                    <p:anim by="(-#ppt_w*2)" calcmode="lin" valueType="num">
                                      <p:cBhvr rctx="PPT">
                                        <p:cTn id="21" dur="500" autoRev="1" fill="hold">
                                          <p:stCondLst>
                                            <p:cond delay="0"/>
                                          </p:stCondLst>
                                        </p:cTn>
                                        <p:tgtEl>
                                          <p:spTgt spid="2">
                                            <p:txEl>
                                              <p:pRg st="5" end="5"/>
                                            </p:txEl>
                                          </p:spTgt>
                                        </p:tgtEl>
                                        <p:attrNameLst>
                                          <p:attrName>ppt_w</p:attrName>
                                        </p:attrNameLst>
                                      </p:cBhvr>
                                    </p:anim>
                                    <p:anim by="(#ppt_w*0.50)" calcmode="lin" valueType="num">
                                      <p:cBhvr>
                                        <p:cTn id="22" dur="500" decel="50000" autoRev="1" fill="hold">
                                          <p:stCondLst>
                                            <p:cond delay="0"/>
                                          </p:stCondLst>
                                        </p:cTn>
                                        <p:tgtEl>
                                          <p:spTgt spid="2">
                                            <p:txEl>
                                              <p:pRg st="5" end="5"/>
                                            </p:txEl>
                                          </p:spTgt>
                                        </p:tgtEl>
                                        <p:attrNameLst>
                                          <p:attrName>ppt_x</p:attrName>
                                        </p:attrNameLst>
                                      </p:cBhvr>
                                    </p:anim>
                                    <p:anim from="(-#ppt_h/2)" to="(#ppt_y)" calcmode="lin" valueType="num">
                                      <p:cBhvr>
                                        <p:cTn id="23" dur="1000" fill="hold">
                                          <p:stCondLst>
                                            <p:cond delay="0"/>
                                          </p:stCondLst>
                                        </p:cTn>
                                        <p:tgtEl>
                                          <p:spTgt spid="2">
                                            <p:txEl>
                                              <p:pRg st="5" end="5"/>
                                            </p:txEl>
                                          </p:spTgt>
                                        </p:tgtEl>
                                        <p:attrNameLst>
                                          <p:attrName>ppt_y</p:attrName>
                                        </p:attrNameLst>
                                      </p:cBhvr>
                                    </p:anim>
                                    <p:animRot by="21600000">
                                      <p:cBhvr>
                                        <p:cTn id="24" dur="1000" fill="hold">
                                          <p:stCondLst>
                                            <p:cond delay="0"/>
                                          </p:stCondLst>
                                        </p:cTn>
                                        <p:tgtEl>
                                          <p:spTgt spid="2">
                                            <p:txEl>
                                              <p:pRg st="5" end="5"/>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2">
                                            <p:txEl>
                                              <p:pRg st="6" end="6"/>
                                            </p:txEl>
                                          </p:spTgt>
                                        </p:tgtEl>
                                        <p:attrNameLst>
                                          <p:attrName>style.visibility</p:attrName>
                                        </p:attrNameLst>
                                      </p:cBhvr>
                                      <p:to>
                                        <p:strVal val="visible"/>
                                      </p:to>
                                    </p:set>
                                    <p:anim by="(-#ppt_w*2)" calcmode="lin" valueType="num">
                                      <p:cBhvr rctx="PPT">
                                        <p:cTn id="29" dur="500" autoRev="1" fill="hold">
                                          <p:stCondLst>
                                            <p:cond delay="0"/>
                                          </p:stCondLst>
                                        </p:cTn>
                                        <p:tgtEl>
                                          <p:spTgt spid="2">
                                            <p:txEl>
                                              <p:pRg st="6" end="6"/>
                                            </p:txEl>
                                          </p:spTgt>
                                        </p:tgtEl>
                                        <p:attrNameLst>
                                          <p:attrName>ppt_w</p:attrName>
                                        </p:attrNameLst>
                                      </p:cBhvr>
                                    </p:anim>
                                    <p:anim by="(#ppt_w*0.50)" calcmode="lin" valueType="num">
                                      <p:cBhvr>
                                        <p:cTn id="30" dur="500" decel="50000" autoRev="1" fill="hold">
                                          <p:stCondLst>
                                            <p:cond delay="0"/>
                                          </p:stCondLst>
                                        </p:cTn>
                                        <p:tgtEl>
                                          <p:spTgt spid="2">
                                            <p:txEl>
                                              <p:pRg st="6" end="6"/>
                                            </p:txEl>
                                          </p:spTgt>
                                        </p:tgtEl>
                                        <p:attrNameLst>
                                          <p:attrName>ppt_x</p:attrName>
                                        </p:attrNameLst>
                                      </p:cBhvr>
                                    </p:anim>
                                    <p:anim from="(-#ppt_h/2)" to="(#ppt_y)" calcmode="lin" valueType="num">
                                      <p:cBhvr>
                                        <p:cTn id="31" dur="1000" fill="hold">
                                          <p:stCondLst>
                                            <p:cond delay="0"/>
                                          </p:stCondLst>
                                        </p:cTn>
                                        <p:tgtEl>
                                          <p:spTgt spid="2">
                                            <p:txEl>
                                              <p:pRg st="6" end="6"/>
                                            </p:txEl>
                                          </p:spTgt>
                                        </p:tgtEl>
                                        <p:attrNameLst>
                                          <p:attrName>ppt_y</p:attrName>
                                        </p:attrNameLst>
                                      </p:cBhvr>
                                    </p:anim>
                                    <p:animRot by="21600000">
                                      <p:cBhvr>
                                        <p:cTn id="32" dur="1000" fill="hold">
                                          <p:stCondLst>
                                            <p:cond delay="0"/>
                                          </p:stCondLst>
                                        </p:cTn>
                                        <p:tgtEl>
                                          <p:spTgt spid="2">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10 Powerful Benefits of Teamwork in the Workplace">
            <a:extLst>
              <a:ext uri="{FF2B5EF4-FFF2-40B4-BE49-F238E27FC236}">
                <a16:creationId xmlns:a16="http://schemas.microsoft.com/office/drawing/2014/main" id="{64923028-E551-F047-8EDF-51BF5A570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64712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
        <p:nvSpPr>
          <p:cNvPr id="6" name="Ορθογώνιο 5">
            <a:extLst>
              <a:ext uri="{FF2B5EF4-FFF2-40B4-BE49-F238E27FC236}">
                <a16:creationId xmlns:a16="http://schemas.microsoft.com/office/drawing/2014/main" id="{17B64F9F-CC62-D743-89FD-782346E0409A}"/>
              </a:ext>
            </a:extLst>
          </p:cNvPr>
          <p:cNvSpPr/>
          <p:nvPr/>
        </p:nvSpPr>
        <p:spPr>
          <a:xfrm>
            <a:off x="6989055" y="5280645"/>
            <a:ext cx="10126490" cy="3154710"/>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Functions</a:t>
            </a:r>
            <a:endParaRPr lang="el-G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7135299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10 Powerful Benefits of Teamwork in the Workplace">
            <a:extLst>
              <a:ext uri="{FF2B5EF4-FFF2-40B4-BE49-F238E27FC236}">
                <a16:creationId xmlns:a16="http://schemas.microsoft.com/office/drawing/2014/main" id="{9D982DE8-F420-8647-85E4-1AB5C3FFB9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47"/>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43581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5722" r="5722"/>
          <a:stretch>
            <a:fillRect/>
          </a:stretch>
        </p:blipFill>
        <p:spPr>
          <a:xfrm>
            <a:off x="0" y="0"/>
            <a:ext cx="24384000" cy="17153467"/>
          </a:xfrm>
          <a:prstGeom prst="rect">
            <a:avLst/>
          </a:prstGeom>
        </p:spPr>
      </p:pic>
    </p:spTree>
    <p:extLst>
      <p:ext uri="{BB962C8B-B14F-4D97-AF65-F5344CB8AC3E}">
        <p14:creationId xmlns:p14="http://schemas.microsoft.com/office/powerpoint/2010/main" val="241351699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6737350" y="1511719"/>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8" name="Αριθμός σλάιντ" hidden="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76</a:t>
            </a:fld>
            <a:endParaRPr/>
          </a:p>
        </p:txBody>
      </p:sp>
    </p:spTree>
    <p:extLst>
      <p:ext uri="{BB962C8B-B14F-4D97-AF65-F5344CB8AC3E}">
        <p14:creationId xmlns:p14="http://schemas.microsoft.com/office/powerpoint/2010/main" val="597027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D10EE758-E922-734D-BCDF-9E7E5CC28382}"/>
              </a:ext>
            </a:extLst>
          </p:cNvPr>
          <p:cNvSpPr/>
          <p:nvPr/>
        </p:nvSpPr>
        <p:spPr>
          <a:xfrm>
            <a:off x="3642224" y="373886"/>
            <a:ext cx="17099553" cy="13342114"/>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rPr>
              <a:t>“ TEXT “ </a:t>
            </a:r>
          </a:p>
          <a:p>
            <a:pPr algn="ctr"/>
            <a:r>
              <a:rPr lang="en-US" sz="28700" b="1" cap="none" spc="0" dirty="0">
                <a:ln w="0"/>
                <a:solidFill>
                  <a:srgbClr val="FF0000"/>
                </a:solidFill>
                <a:effectLst>
                  <a:outerShdw blurRad="38100" dist="19050" dir="2700000" algn="tl" rotWithShape="0">
                    <a:schemeClr val="dk1">
                      <a:alpha val="40000"/>
                    </a:schemeClr>
                  </a:outerShdw>
                </a:effectLst>
              </a:rPr>
              <a:t>VS</a:t>
            </a:r>
          </a:p>
          <a:p>
            <a:pPr algn="ctr"/>
            <a:r>
              <a:rPr lang="en-US" sz="28700" b="1" cap="none" spc="0" dirty="0">
                <a:ln w="0"/>
                <a:solidFill>
                  <a:schemeClr val="tx1"/>
                </a:solidFill>
                <a:effectLst>
                  <a:outerShdw blurRad="38100" dist="19050" dir="2700000" algn="tl" rotWithShape="0">
                    <a:schemeClr val="dk1">
                      <a:alpha val="40000"/>
                    </a:schemeClr>
                  </a:outerShdw>
                </a:effectLst>
              </a:rPr>
              <a:t> ‘ TEXT ‘</a:t>
            </a:r>
            <a:endParaRPr lang="el-GR" sz="287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BCA321E1-DEF8-B241-B3EF-715C43901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Συλλογη">
  <a:themeElements>
    <a:clrScheme name="Συλλογη">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Συλλογη">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Συλλογη">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777</TotalTime>
  <Words>4576</Words>
  <Application>Microsoft Macintosh PowerPoint</Application>
  <PresentationFormat>Προσαρμογή</PresentationFormat>
  <Paragraphs>438</Paragraphs>
  <Slides>76</Slides>
  <Notes>70</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76</vt:i4>
      </vt:variant>
    </vt:vector>
  </HeadingPairs>
  <TitlesOfParts>
    <vt:vector size="84" baseType="lpstr">
      <vt:lpstr>Arial</vt:lpstr>
      <vt:lpstr>Avenir Next</vt:lpstr>
      <vt:lpstr>Avenir Next Regular</vt:lpstr>
      <vt:lpstr>Futura Medium</vt:lpstr>
      <vt:lpstr>Gill Sans MT</vt:lpstr>
      <vt:lpstr>Helvetica Neue</vt:lpstr>
      <vt:lpstr>Palatino</vt:lpstr>
      <vt:lpstr>Συλλογη</vt:lpstr>
      <vt:lpstr>Python </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7</cp:revision>
  <dcterms:created xsi:type="dcterms:W3CDTF">2020-10-21T18:42:09Z</dcterms:created>
  <dcterms:modified xsi:type="dcterms:W3CDTF">2020-10-22T07:40:06Z</dcterms:modified>
</cp:coreProperties>
</file>